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0"/>
  </p:notesMasterIdLst>
  <p:sldIdLst>
    <p:sldId id="256" r:id="rId5"/>
    <p:sldId id="257" r:id="rId6"/>
    <p:sldId id="301" r:id="rId7"/>
    <p:sldId id="259" r:id="rId8"/>
    <p:sldId id="260" r:id="rId9"/>
    <p:sldId id="261" r:id="rId10"/>
    <p:sldId id="262" r:id="rId11"/>
    <p:sldId id="304" r:id="rId12"/>
    <p:sldId id="305" r:id="rId13"/>
    <p:sldId id="306" r:id="rId14"/>
    <p:sldId id="303" r:id="rId15"/>
    <p:sldId id="263" r:id="rId16"/>
    <p:sldId id="264" r:id="rId17"/>
    <p:sldId id="265" r:id="rId18"/>
    <p:sldId id="266" r:id="rId19"/>
    <p:sldId id="307" r:id="rId20"/>
    <p:sldId id="267" r:id="rId21"/>
    <p:sldId id="290" r:id="rId22"/>
    <p:sldId id="292" r:id="rId23"/>
    <p:sldId id="270" r:id="rId24"/>
    <p:sldId id="308" r:id="rId25"/>
    <p:sldId id="271" r:id="rId26"/>
    <p:sldId id="272" r:id="rId27"/>
    <p:sldId id="274" r:id="rId28"/>
    <p:sldId id="275" r:id="rId29"/>
    <p:sldId id="298" r:id="rId30"/>
    <p:sldId id="296" r:id="rId31"/>
    <p:sldId id="293" r:id="rId32"/>
    <p:sldId id="299" r:id="rId33"/>
    <p:sldId id="294" r:id="rId34"/>
    <p:sldId id="297" r:id="rId35"/>
    <p:sldId id="276" r:id="rId36"/>
    <p:sldId id="300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/>
              <a:t>&lt;en-tête&gt;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fr-FR"/>
              <a:t>&lt;pied de page&gt;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CB3EAF97-B921-4688-A59C-811BD81C30C9}" type="slidenum">
              <a:rPr lang="fr-FR"/>
              <a:pPr algn="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62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B5B576FD-2890-4CC9-ACD1-D981485BBC6B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:notes"/>
          <p:cNvSpPr txBox="1">
            <a:spLocks noGrp="1"/>
          </p:cNvSpPr>
          <p:nvPr>
            <p:ph type="body" idx="1"/>
          </p:nvPr>
        </p:nvSpPr>
        <p:spPr>
          <a:xfrm>
            <a:off x="914402" y="4343401"/>
            <a:ext cx="5027613" cy="4113213"/>
          </a:xfrm>
          <a:prstGeom prst="rect">
            <a:avLst/>
          </a:prstGeom>
        </p:spPr>
        <p:txBody>
          <a:bodyPr spcFirstLastPara="1" wrap="square" lIns="89975" tIns="46775" rIns="89975" bIns="4677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928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DA14AE5A-A83F-4373-BAD6-DB971F57DD8D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D563BDDD-8CB8-4FD7-B1C4-00310366D3A9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  <p:sp>
        <p:nvSpPr>
          <p:cNvPr id="456" name="CustomShape 2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7A8A138E-92EF-4794-B8E4-ABF855171228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 algn="r">
                <a:lnSpc>
                  <a:spcPct val="100000"/>
                </a:lnSpc>
              </a:pPr>
              <a:t>13</a:t>
            </a:fld>
            <a:endParaRPr/>
          </a:p>
        </p:txBody>
      </p:sp>
      <p:sp>
        <p:nvSpPr>
          <p:cNvPr id="457" name="CustomShape 3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238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EFBADC51-FCBD-49F7-9E56-8B6A3B02F8AA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17</a:t>
            </a:fld>
            <a:endParaRPr/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E4635FDE-7425-4227-BE80-FA0E673CB1CB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20</a:t>
            </a:fld>
            <a:endParaRPr/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914400" y="4348080"/>
            <a:ext cx="5028840" cy="41320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36EA062A-CA81-4C7C-8586-FB9B02045AF5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22</a:t>
            </a:fld>
            <a:endParaRPr/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E3E9C320-6756-482D-A2B0-EA04C083DD67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23</a:t>
            </a:fld>
            <a:endParaRPr/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C1826CB1-EF96-4330-8096-4FEBBEA197C8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24</a:t>
            </a:fld>
            <a:endParaRPr/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040" cy="4112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b="1">
                <a:solidFill>
                  <a:srgbClr val="D42035"/>
                </a:solidFill>
                <a:latin typeface="Times New Roman"/>
              </a:rPr>
              <a:t>Procédures d’orientation - Calendrier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E997165C-B433-49DB-90C6-115C2CB5B006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35</a:t>
            </a:fld>
            <a:endParaRPr/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44" name="TextShape 2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F370111C-C51F-4236-B9AE-CD51162EC71A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F0F1B299-ABC3-410B-A67C-C066C8627D7D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43</a:t>
            </a:fld>
            <a:endParaRPr/>
          </a:p>
        </p:txBody>
      </p:sp>
      <p:sp>
        <p:nvSpPr>
          <p:cNvPr id="475" name="CustomShape 2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2A53690F-B9A9-4ADA-9BF2-6BB5C1291F1B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 algn="r">
                <a:lnSpc>
                  <a:spcPct val="100000"/>
                </a:lnSpc>
              </a:pPr>
              <a:t>43</a:t>
            </a:fld>
            <a:endParaRPr/>
          </a:p>
        </p:txBody>
      </p:sp>
      <p:sp>
        <p:nvSpPr>
          <p:cNvPr id="476" name="CustomShape 3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238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3B26E7F9-37D4-497D-9266-35DE823DDDBD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44</a:t>
            </a:fld>
            <a:endParaRPr/>
          </a:p>
        </p:txBody>
      </p:sp>
      <p:sp>
        <p:nvSpPr>
          <p:cNvPr id="479" name="CustomShape 2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68CD921A-414F-4715-97E8-A16F99FC4A54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 algn="r">
                <a:lnSpc>
                  <a:spcPct val="100000"/>
                </a:lnSpc>
              </a:pPr>
              <a:t>44</a:t>
            </a:fld>
            <a:endParaRPr/>
          </a:p>
        </p:txBody>
      </p:sp>
      <p:sp>
        <p:nvSpPr>
          <p:cNvPr id="480" name="CustomShape 3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238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7698959A-6FC3-422F-90EC-D769EA2A524C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45</a:t>
            </a:fld>
            <a:endParaRPr/>
          </a:p>
        </p:txBody>
      </p:sp>
      <p:sp>
        <p:nvSpPr>
          <p:cNvPr id="483" name="CustomShape 2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5D8B2F47-4424-4808-9EE4-3B343C9C5B4B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 algn="r">
                <a:lnSpc>
                  <a:spcPct val="100000"/>
                </a:lnSpc>
              </a:pPr>
              <a:t>45</a:t>
            </a:fld>
            <a:endParaRPr/>
          </a:p>
        </p:txBody>
      </p:sp>
      <p:sp>
        <p:nvSpPr>
          <p:cNvPr id="484" name="CustomShape 3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238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sldNum" idx="12"/>
          </p:nvPr>
        </p:nvSpPr>
        <p:spPr>
          <a:xfrm>
            <a:off x="3886201" y="8686801"/>
            <a:ext cx="2970213" cy="45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fld id="{00000000-1234-1234-1234-123412341234}" type="slidenum"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SzPts val="1200"/>
                <a:buFont typeface="Times New Roman"/>
                <a:buNone/>
              </a:pPr>
              <a:t>3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46775" rIns="89975" bIns="46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5948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3681F41F-6735-4EEF-B652-B4A7B548A5F0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F37EE79B-E4E6-4F62-A4A9-B482C7D57DDD}" type="slidenum">
              <a:rPr lang="fr-FR" sz="1200" b="1">
                <a:solidFill>
                  <a:srgbClr val="000000"/>
                </a:solidFill>
                <a:latin typeface="Times New Roman"/>
                <a:ea typeface="MS Gothic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E4617928-2648-4CE9-90BD-1EB473FD0E95}" type="slidenum">
              <a:rPr lang="fr-FR" sz="1200" b="1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914400" y="4348080"/>
            <a:ext cx="5028840" cy="41320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:notes"/>
          <p:cNvSpPr txBox="1">
            <a:spLocks noGrp="1"/>
          </p:cNvSpPr>
          <p:nvPr>
            <p:ph type="body" idx="1"/>
          </p:nvPr>
        </p:nvSpPr>
        <p:spPr>
          <a:xfrm>
            <a:off x="914402" y="4343401"/>
            <a:ext cx="5027613" cy="4113213"/>
          </a:xfrm>
          <a:prstGeom prst="rect">
            <a:avLst/>
          </a:prstGeom>
        </p:spPr>
        <p:txBody>
          <a:bodyPr spcFirstLastPara="1" wrap="square" lIns="89975" tIns="46775" rIns="89975" bIns="4677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56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 txBox="1">
            <a:spLocks noGrp="1"/>
          </p:cNvSpPr>
          <p:nvPr>
            <p:ph type="body" idx="1"/>
          </p:nvPr>
        </p:nvSpPr>
        <p:spPr>
          <a:xfrm>
            <a:off x="914402" y="4343401"/>
            <a:ext cx="5027613" cy="4113213"/>
          </a:xfrm>
          <a:prstGeom prst="rect">
            <a:avLst/>
          </a:prstGeom>
        </p:spPr>
        <p:txBody>
          <a:bodyPr spcFirstLastPara="1" wrap="square" lIns="89975" tIns="46775" rIns="89975" bIns="4677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631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 txBox="1">
            <a:spLocks noGrp="1"/>
          </p:cNvSpPr>
          <p:nvPr>
            <p:ph type="body" idx="1"/>
          </p:nvPr>
        </p:nvSpPr>
        <p:spPr>
          <a:xfrm>
            <a:off x="914402" y="4343401"/>
            <a:ext cx="5027613" cy="4113213"/>
          </a:xfrm>
          <a:prstGeom prst="rect">
            <a:avLst/>
          </a:prstGeom>
        </p:spPr>
        <p:txBody>
          <a:bodyPr spcFirstLastPara="1" wrap="square" lIns="89975" tIns="46775" rIns="89975" bIns="4677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8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Image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Image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7" name="Image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6" name="Image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17" name="Image 1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55" name="Image 1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56" name="Image 1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t>10/01/2020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fld id="{5DD3F7B5-2D5A-483E-A9C7-52815A521E54}" type="slidenum"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GB"/>
              <a:t>Cliquez pour éditer le format du texte-titre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100" b="1">
                <a:latin typeface="Lucida Sans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08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"/>
            </a:pPr>
            <a:r>
              <a:rPr lang="en-GB" sz="2800">
                <a:solidFill>
                  <a:srgbClr val="B6B7D3"/>
                </a:solidFill>
                <a:latin typeface="Book Antiqua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"/>
            </a:pPr>
            <a:r>
              <a:rPr lang="en-GB" sz="2400">
                <a:solidFill>
                  <a:srgbClr val="B6B7D3"/>
                </a:solidFill>
                <a:latin typeface="Book Antiqua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" charset="2"/>
              <a:buChar char=""/>
            </a:pPr>
            <a:r>
              <a:rPr lang="en-GB" sz="2200">
                <a:solidFill>
                  <a:srgbClr val="B6B7D3"/>
                </a:solidFill>
                <a:latin typeface="Book Antiqua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Wingdings 3" charset="2"/>
              <a:buChar char=""/>
            </a:pPr>
            <a:r>
              <a:rPr lang="en-GB" sz="2000">
                <a:solidFill>
                  <a:srgbClr val="B6B7D3"/>
                </a:solidFill>
                <a:latin typeface="Book Antiqua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"/>
            </a:pPr>
            <a:r>
              <a:rPr lang="en-GB" sz="2000">
                <a:solidFill>
                  <a:srgbClr val="B6B7D3"/>
                </a:solidFill>
                <a:latin typeface="Book Antiqua"/>
              </a:rPr>
              <a:t>Cinquième niveau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t>10/01/2020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fld id="{3DFF1B86-8E5E-4CA1-9143-3DE0A0929240}" type="slidenum"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100" b="1">
                <a:latin typeface="Lucida Sans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"/>
            </a:pPr>
            <a:r>
              <a:rPr lang="en-GB" sz="2600">
                <a:solidFill>
                  <a:srgbClr val="B6B7D3"/>
                </a:solidFill>
                <a:latin typeface="Book Antiqua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"/>
            </a:pPr>
            <a:r>
              <a:rPr lang="en-GB" sz="2400">
                <a:solidFill>
                  <a:srgbClr val="B6B7D3"/>
                </a:solidFill>
                <a:latin typeface="Book Antiqua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" charset="2"/>
              <a:buChar char=""/>
            </a:pPr>
            <a:r>
              <a:rPr lang="en-GB" sz="2000">
                <a:solidFill>
                  <a:srgbClr val="B6B7D3"/>
                </a:solidFill>
                <a:latin typeface="Book Antiqua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Wingdings 3" charset="2"/>
              <a:buChar char=""/>
            </a:pPr>
            <a:r>
              <a:rPr lang="en-GB">
                <a:solidFill>
                  <a:srgbClr val="B6B7D3"/>
                </a:solidFill>
                <a:latin typeface="Book Antiqua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"/>
            </a:pPr>
            <a:r>
              <a:rPr lang="en-GB">
                <a:solidFill>
                  <a:srgbClr val="B6B7D3"/>
                </a:solidFill>
                <a:latin typeface="Book Antiqua"/>
              </a:rPr>
              <a:t>Cinquième niveau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buSzPct val="25000"/>
              <a:buFont typeface="StarSymbol"/>
              <a:buChar char="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"/>
            </a:pPr>
            <a:r>
              <a:rPr lang="en-GB" sz="2600">
                <a:solidFill>
                  <a:srgbClr val="86879C"/>
                </a:solidFill>
                <a:latin typeface="Book Antiqua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"/>
            </a:pPr>
            <a:r>
              <a:rPr lang="en-GB" sz="2400">
                <a:solidFill>
                  <a:srgbClr val="B6B7D3"/>
                </a:solidFill>
                <a:latin typeface="Book Antiqua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" charset="2"/>
              <a:buChar char=""/>
            </a:pPr>
            <a:r>
              <a:rPr lang="en-GB" sz="2000">
                <a:solidFill>
                  <a:srgbClr val="B6B7D3"/>
                </a:solidFill>
                <a:latin typeface="Book Antiqua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Wingdings 3" charset="2"/>
              <a:buChar char=""/>
            </a:pPr>
            <a:r>
              <a:rPr lang="en-GB">
                <a:solidFill>
                  <a:srgbClr val="B6B7D3"/>
                </a:solidFill>
                <a:latin typeface="Book Antiqua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"/>
            </a:pPr>
            <a:r>
              <a:rPr lang="en-GB">
                <a:solidFill>
                  <a:srgbClr val="B6B7D3"/>
                </a:solidFill>
                <a:latin typeface="Book Antiqua"/>
              </a:rPr>
              <a:t>Cinquième niveau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2600" b="1">
                <a:solidFill>
                  <a:srgbClr val="86879C"/>
                </a:solidFill>
                <a:latin typeface="Arial"/>
                <a:ea typeface="MS Gothic"/>
              </a:rPr>
              <a:t>10/01/2020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fld id="{383548B8-90AC-46AE-91BC-78EC577F62DB}" type="slidenum"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100" b="1">
                <a:latin typeface="Lucida Sans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t>10/01/2020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fld id="{6D871434-DFF5-4C96-8648-8609E4E717EE}" type="slidenum">
              <a:rPr lang="fr-FR" sz="1200" b="1">
                <a:solidFill>
                  <a:srgbClr val="86879C"/>
                </a:solidFill>
                <a:latin typeface="Arial"/>
                <a:ea typeface="MS Gothic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GB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GB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GB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GB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GB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GB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GB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alternance-professionnelle.fr/salaire-apprenti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versailles.fr/cio-ermo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services.ac-versailles.fr/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19000" y="3357000"/>
            <a:ext cx="7505280" cy="11361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7200" b="1" dirty="0">
                <a:solidFill>
                  <a:srgbClr val="884DA7"/>
                </a:solidFill>
                <a:ea typeface="MS Gothic"/>
              </a:rPr>
              <a:t>APRÈS LA 3</a:t>
            </a:r>
            <a:r>
              <a:rPr lang="fr-FR" sz="7200" b="1" baseline="30000" dirty="0">
                <a:solidFill>
                  <a:srgbClr val="884DA7"/>
                </a:solidFill>
                <a:ea typeface="MS Gothic"/>
              </a:rPr>
              <a:t>ème</a:t>
            </a:r>
            <a:endParaRPr dirty="0"/>
          </a:p>
        </p:txBody>
      </p:sp>
      <p:sp>
        <p:nvSpPr>
          <p:cNvPr id="163" name="CustomShape 2"/>
          <p:cNvSpPr/>
          <p:nvPr/>
        </p:nvSpPr>
        <p:spPr>
          <a:xfrm>
            <a:off x="2583720" y="5953320"/>
            <a:ext cx="3976200" cy="4989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2800" b="1" dirty="0">
                <a:solidFill>
                  <a:srgbClr val="884DA7"/>
                </a:solidFill>
                <a:latin typeface="Lucida Handwriting"/>
                <a:ea typeface="MS Gothic"/>
              </a:rPr>
              <a:t>Année 2022</a:t>
            </a:r>
            <a:endParaRPr dirty="0"/>
          </a:p>
        </p:txBody>
      </p:sp>
      <p:pic>
        <p:nvPicPr>
          <p:cNvPr id="16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000" y="260640"/>
            <a:ext cx="2528280" cy="252828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7" y="157414"/>
            <a:ext cx="3867885" cy="113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/>
          <p:nvPr/>
        </p:nvSpPr>
        <p:spPr>
          <a:xfrm>
            <a:off x="1839489" y="2861268"/>
            <a:ext cx="6302105" cy="1506658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FAMILLE : METIERS DE L’ALIMENTATION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Boulanger-pâtissier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Boucher-charcutier-traiteur</a:t>
            </a:r>
            <a:endParaRPr dirty="0"/>
          </a:p>
          <a:p>
            <a:pPr algn="ctr"/>
            <a:r>
              <a:rPr lang="fr-FR" sz="15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Poissonnier-écailler-traiteur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4537937" y="967579"/>
            <a:ext cx="4328630" cy="1868478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FAMILLE : METIERS DE L’HOTELLERIE-RESTAURATION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Cuisine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Commercialisation et services en restauration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3"/>
          <p:cNvSpPr/>
          <p:nvPr/>
        </p:nvSpPr>
        <p:spPr>
          <a:xfrm>
            <a:off x="189959" y="1045325"/>
            <a:ext cx="4286280" cy="1988008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FAMILLE : METIERS DE LA BEAUTE ET DU BIEN-ETRE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Métiers de la coiffure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Esthétique cosmétique parfumerie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2E1554-8E58-49B6-AF75-4CA63C246811}"/>
              </a:ext>
            </a:extLst>
          </p:cNvPr>
          <p:cNvSpPr txBox="1"/>
          <p:nvPr/>
        </p:nvSpPr>
        <p:spPr>
          <a:xfrm>
            <a:off x="1485325" y="225542"/>
            <a:ext cx="6618551" cy="851507"/>
          </a:xfrm>
          <a:prstGeom prst="rect">
            <a:avLst/>
          </a:prstGeom>
          <a:noFill/>
        </p:spPr>
        <p:txBody>
          <a:bodyPr wrap="square" lIns="81272" tIns="40636" rIns="81272" bIns="40636">
            <a:spAutoFit/>
          </a:bodyPr>
          <a:lstStyle/>
          <a:p>
            <a:pPr algn="ctr"/>
            <a:r>
              <a:rPr lang="fr-FR" sz="25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Exemples de bacs professionnels </a:t>
            </a:r>
            <a:endParaRPr lang="fr-FR" sz="2500" dirty="0"/>
          </a:p>
          <a:p>
            <a:pPr algn="ctr"/>
            <a:r>
              <a:rPr lang="fr-FR" sz="25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 familles de métiers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06E577-7CBD-4600-A708-7C236FA063B1}"/>
              </a:ext>
            </a:extLst>
          </p:cNvPr>
          <p:cNvSpPr txBox="1"/>
          <p:nvPr/>
        </p:nvSpPr>
        <p:spPr>
          <a:xfrm>
            <a:off x="16705" y="4536098"/>
            <a:ext cx="9144000" cy="474556"/>
          </a:xfrm>
          <a:prstGeom prst="rect">
            <a:avLst/>
          </a:prstGeom>
          <a:noFill/>
        </p:spPr>
        <p:txBody>
          <a:bodyPr wrap="square" lIns="81272" tIns="40636" rIns="81272" bIns="40636">
            <a:spAutoFit/>
          </a:bodyPr>
          <a:lstStyle/>
          <a:p>
            <a:pPr algn="ctr"/>
            <a:r>
              <a:rPr lang="fr-FR" sz="25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Exemples de bacs professionnels hors familles de métiers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013659-9B8C-4BBF-B2F6-5B944A3E0A1E}"/>
              </a:ext>
            </a:extLst>
          </p:cNvPr>
          <p:cNvSpPr txBox="1"/>
          <p:nvPr/>
        </p:nvSpPr>
        <p:spPr>
          <a:xfrm>
            <a:off x="416855" y="5096855"/>
            <a:ext cx="4790314" cy="1343950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fr-FR" sz="1600" dirty="0"/>
              <a:t>- Accompagnement Soins et Services à la personne</a:t>
            </a:r>
          </a:p>
          <a:p>
            <a:r>
              <a:rPr lang="fr-FR" sz="1600" dirty="0"/>
              <a:t>- Animation-enfance et personnes âgées</a:t>
            </a:r>
          </a:p>
          <a:p>
            <a:r>
              <a:rPr lang="fr-FR" sz="1600" dirty="0"/>
              <a:t>- Constructions de carrosseries</a:t>
            </a:r>
          </a:p>
          <a:p>
            <a:r>
              <a:rPr lang="fr-FR" sz="1600" dirty="0"/>
              <a:t>- Métiers de la mode-vêtements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77540B-6207-42B8-8AC7-73454EA523FF}"/>
              </a:ext>
            </a:extLst>
          </p:cNvPr>
          <p:cNvSpPr txBox="1"/>
          <p:nvPr/>
        </p:nvSpPr>
        <p:spPr>
          <a:xfrm>
            <a:off x="5322693" y="5079080"/>
            <a:ext cx="3552980" cy="1343950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fr-FR" sz="1600" dirty="0"/>
              <a:t>- Conducteur transport routier marchandises</a:t>
            </a:r>
          </a:p>
          <a:p>
            <a:r>
              <a:rPr lang="fr-FR" sz="1600" dirty="0"/>
              <a:t>- Métiers de la sécurité</a:t>
            </a:r>
          </a:p>
          <a:p>
            <a:r>
              <a:rPr lang="fr-FR" sz="1600" dirty="0"/>
              <a:t>…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 txBox="1"/>
          <p:nvPr/>
        </p:nvSpPr>
        <p:spPr>
          <a:xfrm>
            <a:off x="234037" y="376528"/>
            <a:ext cx="8842373" cy="90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480" tIns="44240" rIns="88480" bIns="44240" anchor="t" anchorCtr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bacs professionnels du secteur agricole  </a:t>
            </a:r>
          </a:p>
          <a:p>
            <a:pPr algn="ctr"/>
            <a:r>
              <a:rPr lang="fr-FR" sz="25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4 familles de métiers, quelques exemples :</a:t>
            </a:r>
            <a:endParaRPr sz="25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5" name="Google Shape;345;p20"/>
          <p:cNvSpPr/>
          <p:nvPr/>
        </p:nvSpPr>
        <p:spPr>
          <a:xfrm>
            <a:off x="4231818" y="4303574"/>
            <a:ext cx="4761369" cy="1695412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FAMILLE : NATURE, JARDIN, PAYSAGE, FORET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Aménagements paysagers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Gestion des milieux naturels et de la faune</a:t>
            </a:r>
            <a:endParaRPr dirty="0"/>
          </a:p>
          <a:p>
            <a:pPr algn="ctr"/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0"/>
          <p:cNvSpPr/>
          <p:nvPr/>
        </p:nvSpPr>
        <p:spPr>
          <a:xfrm>
            <a:off x="164161" y="3810636"/>
            <a:ext cx="4572062" cy="1342976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FAMILLE : ALIMENTATION-BIO-INDUSTRIE DE LABORATOIRE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Laboratoire contrôle qualité</a:t>
            </a:r>
            <a:endParaRPr dirty="0"/>
          </a:p>
          <a:p>
            <a:pPr algn="ctr"/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234238" y="1216384"/>
            <a:ext cx="6212303" cy="2529526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FAMILLE : PRODUCTIONS ANIMALES/VEGETALES</a:t>
            </a:r>
            <a:endParaRPr sz="1600"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Conduite et gestion d’une entreprise du secteur canin et félin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Conduite et gestion de l’entreprise hippique</a:t>
            </a:r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Conduite et gestion de l’entreprise agricole</a:t>
            </a:r>
            <a:endParaRPr lang="fr-FR" sz="1600"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Conduite de productions horticoles (arbres, fruits, fleurs..)</a:t>
            </a:r>
            <a:endParaRPr dirty="0"/>
          </a:p>
          <a:p>
            <a:pPr algn="ctr"/>
            <a:endParaRPr dirty="0"/>
          </a:p>
        </p:txBody>
      </p:sp>
      <p:sp>
        <p:nvSpPr>
          <p:cNvPr id="348" name="Google Shape;348;p20"/>
          <p:cNvSpPr/>
          <p:nvPr/>
        </p:nvSpPr>
        <p:spPr>
          <a:xfrm>
            <a:off x="5139973" y="2888131"/>
            <a:ext cx="3853213" cy="1342976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FAMILLE : CONSEIL, VENTE</a:t>
            </a:r>
            <a:endParaRPr sz="1700"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Technicien conseil-vente en animalerie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B6A6C52-40FA-4C39-B375-8D4E40CBBC2F}"/>
              </a:ext>
            </a:extLst>
          </p:cNvPr>
          <p:cNvSpPr txBox="1"/>
          <p:nvPr/>
        </p:nvSpPr>
        <p:spPr>
          <a:xfrm>
            <a:off x="495168" y="6048076"/>
            <a:ext cx="8153665" cy="574508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Hors familles de métiers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Services aux personnes et territoires / Technicien en expérimentation animale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0" y="112680"/>
            <a:ext cx="9143640" cy="6256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CAP accueillant principalement</a:t>
            </a:r>
          </a:p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les élèves de 3ème générale</a:t>
            </a:r>
          </a:p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Académie de Versailles</a:t>
            </a:r>
          </a:p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FFFFFF"/>
                </a:solidFill>
                <a:latin typeface="Arial"/>
                <a:ea typeface="MS Gothic"/>
              </a:rPr>
              <a:t>  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Accessoiriste réalisateur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Accompagnement éducatif petite enfance</a:t>
            </a:r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Aéronautique option avionique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Agent de sécurité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Arts de la broderie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Charpentier bois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Conducteur d’engins : travaux publics et carrières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Conducteur routier marchandises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Ebéniste 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Esthétique, cosmétique, parfumerie</a:t>
            </a:r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Métiers de la coiffure	</a:t>
            </a:r>
            <a:endParaRPr dirty="0"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Signalétique et décors graphiques</a:t>
            </a:r>
            <a:endParaRPr dirty="0"/>
          </a:p>
        </p:txBody>
      </p:sp>
      <p:sp>
        <p:nvSpPr>
          <p:cNvPr id="258" name="CustomShape 2"/>
          <p:cNvSpPr/>
          <p:nvPr/>
        </p:nvSpPr>
        <p:spPr>
          <a:xfrm>
            <a:off x="6444000" y="2535840"/>
            <a:ext cx="2554920" cy="1551600"/>
          </a:xfrm>
          <a:prstGeom prst="cloudCallout">
            <a:avLst>
              <a:gd name="adj1" fmla="val -45273"/>
              <a:gd name="adj2" fmla="val -109318"/>
            </a:avLst>
          </a:prstGeom>
          <a:gradFill>
            <a:gsLst>
              <a:gs pos="0">
                <a:srgbClr val="FEF86C"/>
              </a:gs>
              <a:gs pos="100000">
                <a:srgbClr val="BBAE98"/>
              </a:gs>
            </a:gsLst>
            <a:path path="circle"/>
          </a:gradFill>
          <a:ln w="255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>
                <a:solidFill>
                  <a:srgbClr val="884DA7"/>
                </a:solidFill>
                <a:latin typeface="Calibri"/>
                <a:ea typeface="MS Gothic"/>
              </a:rPr>
              <a:t>Peu de places Sélection importante</a:t>
            </a:r>
            <a:endParaRPr/>
          </a:p>
        </p:txBody>
      </p:sp>
      <p:pic>
        <p:nvPicPr>
          <p:cNvPr id="259" name="Image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8000" y="4722840"/>
            <a:ext cx="2153880" cy="109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23640" y="764640"/>
            <a:ext cx="8496000" cy="1152000"/>
          </a:xfrm>
          <a:prstGeom prst="flowChartAlternateProcess">
            <a:avLst/>
          </a:prstGeom>
          <a:noFill/>
          <a:ln w="57240">
            <a:noFill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La formation professionnelle après la 3ème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sous contrat d’apprentissage</a:t>
            </a:r>
            <a:endParaRPr/>
          </a:p>
        </p:txBody>
      </p:sp>
      <p:sp>
        <p:nvSpPr>
          <p:cNvPr id="261" name="CustomShape 2"/>
          <p:cNvSpPr/>
          <p:nvPr/>
        </p:nvSpPr>
        <p:spPr>
          <a:xfrm>
            <a:off x="395280" y="2421000"/>
            <a:ext cx="2172960" cy="609120"/>
          </a:xfrm>
          <a:prstGeom prst="flowChartAlternateProcess">
            <a:avLst/>
          </a:prstGeom>
          <a:gradFill>
            <a:gsLst>
              <a:gs pos="0">
                <a:srgbClr val="FEF86C"/>
              </a:gs>
              <a:gs pos="100000">
                <a:srgbClr val="BBAE98"/>
              </a:gs>
            </a:gsLst>
            <a:path path="rect"/>
          </a:gradFill>
          <a:ln w="38160">
            <a:solidFill>
              <a:srgbClr val="884DA7"/>
            </a:solidFill>
            <a:miter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CAP</a:t>
            </a:r>
            <a:endParaRPr/>
          </a:p>
        </p:txBody>
      </p:sp>
      <p:sp>
        <p:nvSpPr>
          <p:cNvPr id="262" name="CustomShape 3"/>
          <p:cNvSpPr/>
          <p:nvPr/>
        </p:nvSpPr>
        <p:spPr>
          <a:xfrm>
            <a:off x="6516360" y="2421000"/>
            <a:ext cx="2172960" cy="609120"/>
          </a:xfrm>
          <a:prstGeom prst="flowChartAlternateProcess">
            <a:avLst/>
          </a:prstGeom>
          <a:gradFill>
            <a:gsLst>
              <a:gs pos="0">
                <a:srgbClr val="FEF86C"/>
              </a:gs>
              <a:gs pos="100000">
                <a:srgbClr val="BBAE98"/>
              </a:gs>
            </a:gsLst>
            <a:path path="rect"/>
          </a:gradFill>
          <a:ln w="38160">
            <a:solidFill>
              <a:srgbClr val="884DA7"/>
            </a:solidFill>
            <a:miter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2000" b="1">
                <a:solidFill>
                  <a:srgbClr val="884DA7"/>
                </a:solidFill>
                <a:latin typeface="Calibri"/>
                <a:ea typeface="MS Gothic"/>
              </a:rPr>
              <a:t>Bac Pro en 3 ans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63" name="CustomShape 4"/>
          <p:cNvSpPr/>
          <p:nvPr/>
        </p:nvSpPr>
        <p:spPr>
          <a:xfrm>
            <a:off x="107640" y="3857760"/>
            <a:ext cx="8928720" cy="2592000"/>
          </a:xfrm>
          <a:prstGeom prst="flowChartAlternateProcess">
            <a:avLst/>
          </a:prstGeom>
          <a:gradFill>
            <a:gsLst>
              <a:gs pos="0">
                <a:srgbClr val="FEF86C"/>
              </a:gs>
              <a:gs pos="100000">
                <a:srgbClr val="BBAE98"/>
              </a:gs>
            </a:gsLst>
            <a:path path="rect"/>
          </a:gradFill>
          <a:ln w="38160">
            <a:solidFill>
              <a:srgbClr val="884DA7"/>
            </a:solidFill>
            <a:miter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fr-FR" b="1">
                <a:solidFill>
                  <a:srgbClr val="161616"/>
                </a:solidFill>
                <a:latin typeface="Calibri"/>
                <a:ea typeface="MS Gothic"/>
              </a:rPr>
              <a:t>Ces diplômes de formation professionnelle peuvent être préparés en alternance.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161616"/>
                </a:solidFill>
                <a:latin typeface="Calibri"/>
                <a:ea typeface="MS Gothic"/>
              </a:rPr>
              <a:t>Un </a:t>
            </a: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contrat de travail </a:t>
            </a:r>
            <a:r>
              <a:rPr lang="fr-FR" sz="2400" b="1">
                <a:solidFill>
                  <a:srgbClr val="161616"/>
                </a:solidFill>
                <a:latin typeface="Calibri"/>
                <a:ea typeface="MS Gothic"/>
              </a:rPr>
              <a:t>doit être signé entre le jeune, un employeur et 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161616"/>
                </a:solidFill>
                <a:latin typeface="Calibri"/>
                <a:ea typeface="MS Gothic"/>
              </a:rPr>
              <a:t>un Centre de Formation d’Apprentis (CFA).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fr-FR" b="1" i="1">
                <a:solidFill>
                  <a:srgbClr val="161616"/>
                </a:solidFill>
                <a:latin typeface="Calibri"/>
                <a:ea typeface="MS Gothic"/>
              </a:rPr>
              <a:t> Cette démarche doit être faite par la famille.</a:t>
            </a:r>
            <a:endParaRPr/>
          </a:p>
        </p:txBody>
      </p:sp>
      <p:sp>
        <p:nvSpPr>
          <p:cNvPr id="264" name="CustomShape 5"/>
          <p:cNvSpPr/>
          <p:nvPr/>
        </p:nvSpPr>
        <p:spPr>
          <a:xfrm>
            <a:off x="2587680" y="2725560"/>
            <a:ext cx="813960" cy="108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265" name="CustomShape 6"/>
          <p:cNvSpPr/>
          <p:nvPr/>
        </p:nvSpPr>
        <p:spPr>
          <a:xfrm>
            <a:off x="5743440" y="2725560"/>
            <a:ext cx="825120" cy="108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266" name="CustomShape 7"/>
          <p:cNvSpPr/>
          <p:nvPr/>
        </p:nvSpPr>
        <p:spPr>
          <a:xfrm rot="5400000" flipV="1">
            <a:off x="4275720" y="2125080"/>
            <a:ext cx="553680" cy="3780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267" name="CustomShape 8"/>
          <p:cNvSpPr/>
          <p:nvPr/>
        </p:nvSpPr>
        <p:spPr>
          <a:xfrm rot="5400000" flipH="1">
            <a:off x="2593800" y="1917360"/>
            <a:ext cx="826560" cy="3053880"/>
          </a:xfrm>
          <a:prstGeom prst="straightConnector1">
            <a:avLst/>
          </a:prstGeom>
          <a:noFill/>
          <a:ln w="38160">
            <a:solidFill>
              <a:srgbClr val="884DA7"/>
            </a:solidFill>
            <a:miter/>
            <a:tailEnd type="triangle" w="med" len="med"/>
          </a:ln>
        </p:spPr>
      </p:sp>
      <p:sp>
        <p:nvSpPr>
          <p:cNvPr id="268" name="CustomShape 9"/>
          <p:cNvSpPr/>
          <p:nvPr/>
        </p:nvSpPr>
        <p:spPr>
          <a:xfrm flipH="1">
            <a:off x="4571280" y="3030480"/>
            <a:ext cx="3030120" cy="829800"/>
          </a:xfrm>
          <a:prstGeom prst="straightConnector1">
            <a:avLst/>
          </a:prstGeom>
          <a:noFill/>
          <a:ln w="38160">
            <a:solidFill>
              <a:srgbClr val="884DA7"/>
            </a:solidFill>
            <a:miter/>
            <a:tailEnd type="triangle" w="med" len="med"/>
          </a:ln>
        </p:spPr>
      </p:sp>
      <p:sp>
        <p:nvSpPr>
          <p:cNvPr id="269" name="CustomShape 10"/>
          <p:cNvSpPr/>
          <p:nvPr/>
        </p:nvSpPr>
        <p:spPr>
          <a:xfrm>
            <a:off x="0" y="170640"/>
            <a:ext cx="9144000" cy="55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Apprentissage</a:t>
            </a:r>
          </a:p>
        </p:txBody>
      </p:sp>
      <p:pic>
        <p:nvPicPr>
          <p:cNvPr id="270" name="Imag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9320" y="1850040"/>
            <a:ext cx="3076200" cy="148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0" y="908640"/>
            <a:ext cx="9143640" cy="165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200" b="1">
                <a:solidFill>
                  <a:srgbClr val="884DA7"/>
                </a:solidFill>
                <a:latin typeface="Calibri"/>
                <a:ea typeface="MS Gothic"/>
              </a:rPr>
              <a:t>Le principe :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Temps partagé entre l’entreprise et le centre de formation.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Statut de salarié et non d’étudiant.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Attention à la charge de travail importante.</a:t>
            </a:r>
            <a:endParaRPr/>
          </a:p>
        </p:txBody>
      </p:sp>
      <p:sp>
        <p:nvSpPr>
          <p:cNvPr id="272" name="CustomShape 2"/>
          <p:cNvSpPr/>
          <p:nvPr/>
        </p:nvSpPr>
        <p:spPr>
          <a:xfrm>
            <a:off x="0" y="3285000"/>
            <a:ext cx="9143640" cy="2818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200" b="1">
                <a:solidFill>
                  <a:srgbClr val="884DA7"/>
                </a:solidFill>
                <a:latin typeface="Calibri"/>
                <a:ea typeface="MS Gothic"/>
              </a:rPr>
              <a:t>Quelques conseils pour chercher une entreprise :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Commencer tôt et faire jouer son réseau relationnel.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Consulter les annonces de la presse, de Pôle Emploi, les sites internet des entreprises.  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Participer à des forums, aux salons, aux journées « Portes ouvertes».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Faire des candidatures spontanées en adressant CV et LM.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"/>
            </a:pPr>
            <a:r>
              <a:rPr lang="fr-FR" sz="2200" b="1">
                <a:solidFill>
                  <a:srgbClr val="161616"/>
                </a:solidFill>
                <a:latin typeface="Calibri"/>
                <a:ea typeface="MS Gothic"/>
              </a:rPr>
              <a:t>Tenir un journal de bord de ses démarches/relancer par téléphone après 8-10 jours si pas de réponse (préparez votre appel).</a:t>
            </a:r>
            <a:endParaRPr/>
          </a:p>
        </p:txBody>
      </p:sp>
      <p:pic>
        <p:nvPicPr>
          <p:cNvPr id="274" name="Imag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000" y="1976760"/>
            <a:ext cx="2508120" cy="1218240"/>
          </a:xfrm>
          <a:prstGeom prst="rect">
            <a:avLst/>
          </a:prstGeom>
          <a:ln>
            <a:noFill/>
          </a:ln>
        </p:spPr>
      </p:pic>
      <p:sp>
        <p:nvSpPr>
          <p:cNvPr id="6" name="CustomShape 10"/>
          <p:cNvSpPr/>
          <p:nvPr/>
        </p:nvSpPr>
        <p:spPr>
          <a:xfrm>
            <a:off x="0" y="170640"/>
            <a:ext cx="9144000" cy="55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Lucida Handwriting"/>
                <a:ea typeface="MS Gothic"/>
              </a:rPr>
              <a:t>Apprentissage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654006" y="5847764"/>
            <a:ext cx="6877762" cy="398880"/>
          </a:xfrm>
          <a:prstGeom prst="rect">
            <a:avLst/>
          </a:prstGeom>
          <a:noFill/>
          <a:ln>
            <a:noFill/>
          </a:ln>
        </p:spPr>
        <p:txBody>
          <a:bodyPr lIns="210960" tIns="61920" rIns="55440" bIns="61920" anchor="ctr"/>
          <a:lstStyle/>
          <a:p>
            <a:pPr>
              <a:lnSpc>
                <a:spcPct val="100000"/>
              </a:lnSpc>
            </a:pPr>
            <a:r>
              <a:rPr lang="fr-FR" b="1" i="1" dirty="0">
                <a:solidFill>
                  <a:srgbClr val="884DA7"/>
                </a:solidFill>
                <a:latin typeface="Calibri"/>
                <a:ea typeface="MS Gothic"/>
              </a:rPr>
              <a:t>Rémunération brute minimale au 1</a:t>
            </a:r>
            <a:r>
              <a:rPr lang="fr-FR" b="1" i="1" baseline="30000" dirty="0">
                <a:solidFill>
                  <a:srgbClr val="884DA7"/>
                </a:solidFill>
                <a:latin typeface="Calibri"/>
                <a:ea typeface="MS Gothic"/>
              </a:rPr>
              <a:t>er</a:t>
            </a:r>
            <a:r>
              <a:rPr lang="fr-FR" b="1" i="1" dirty="0">
                <a:solidFill>
                  <a:srgbClr val="884DA7"/>
                </a:solidFill>
                <a:latin typeface="Calibri"/>
                <a:ea typeface="MS Gothic"/>
              </a:rPr>
              <a:t> janvier 2022, source : </a:t>
            </a:r>
            <a:r>
              <a:rPr lang="fr-FR" b="1" i="1" dirty="0">
                <a:solidFill>
                  <a:srgbClr val="884DA7"/>
                </a:solidFill>
                <a:latin typeface="Calibri"/>
                <a:ea typeface="MS Gothic"/>
                <a:hlinkClick r:id="rId2"/>
              </a:rPr>
              <a:t>https://www.alternance-professionnelle.fr/salaire-apprenti/</a:t>
            </a:r>
            <a:endParaRPr lang="fr-FR" b="1" i="1" dirty="0">
              <a:solidFill>
                <a:srgbClr val="884DA7"/>
              </a:solidFill>
              <a:latin typeface="Calibri"/>
              <a:ea typeface="MS Gothic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7" name="CustomShape 3"/>
          <p:cNvSpPr/>
          <p:nvPr/>
        </p:nvSpPr>
        <p:spPr>
          <a:xfrm>
            <a:off x="2457000" y="207000"/>
            <a:ext cx="4230000" cy="55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Le salaire des apprentis</a:t>
            </a:r>
          </a:p>
        </p:txBody>
      </p:sp>
      <p:pic>
        <p:nvPicPr>
          <p:cNvPr id="278" name="Imag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3432" y="5594683"/>
            <a:ext cx="1157589" cy="1059291"/>
          </a:xfrm>
          <a:prstGeom prst="rect">
            <a:avLst/>
          </a:prstGeom>
          <a:ln>
            <a:noFill/>
          </a:ln>
        </p:spPr>
      </p:pic>
      <p:pic>
        <p:nvPicPr>
          <p:cNvPr id="279" name="Imag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450" y="0"/>
            <a:ext cx="1350076" cy="1419992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13611" y="1440769"/>
          <a:ext cx="7808493" cy="4020230"/>
        </p:xfrm>
        <a:graphic>
          <a:graphicData uri="http://schemas.openxmlformats.org/drawingml/2006/table">
            <a:tbl>
              <a:tblPr/>
              <a:tblGrid>
                <a:gridCol w="111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5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1528">
                <a:tc rowSpan="2">
                  <a:txBody>
                    <a:bodyPr/>
                    <a:lstStyle/>
                    <a:p>
                      <a:pPr fontAlgn="ctr"/>
                      <a:r>
                        <a:rPr lang="fr-FR" sz="1100" b="1" dirty="0">
                          <a:latin typeface="inherit"/>
                        </a:rPr>
                        <a:t>Salaire d’un apprenti en 2022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Moins de 18 ans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18 à 20 ans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21 à 25 ans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3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Base de calcul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Montant brut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/>
                        <a:t>Base de calcul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Montant brut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/>
                        <a:t>Base de calcul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Montant brut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137"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1ère année d’alternance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/>
                        <a:t>27% SMIC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432,84 €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/>
                        <a:t>43% SMIC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689,34 €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/>
                        <a:t>53% SMIC*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849,65 €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137"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2ème année d’alternance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/>
                        <a:t>39% SMIC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625,22 €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/>
                        <a:t>51% SMIC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 817,59 €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/>
                        <a:t>61% SMIC*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977,90 €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137"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3ème année d’alternance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/>
                        <a:t>55% SMIC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881,72 €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/>
                        <a:t>67% SMIC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1 074,09 €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/>
                        <a:t>78% SMIC*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1 250,43 €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22">
                <a:tc rowSpan="3"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Salaire d’un apprenti en 2021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FD9"/>
                    </a:solidFill>
                  </a:tcPr>
                </a:tc>
                <a:tc gridSpan="6"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26 ans et plus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Base de calcul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Montant brut</a:t>
                      </a:r>
                      <a:endParaRPr lang="fr-FR" sz="110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/>
                      <a:r>
                        <a:rPr lang="fr-FR" sz="1100" b="1">
                          <a:latin typeface="inherit"/>
                        </a:rPr>
                        <a:t>100% SMIC*</a:t>
                      </a:r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fontAlgn="ctr"/>
                      <a:r>
                        <a:rPr lang="fr-FR" sz="1100" b="1" dirty="0">
                          <a:latin typeface="inherit"/>
                        </a:rPr>
                        <a:t>1 603,12 €</a:t>
                      </a:r>
                      <a:endParaRPr lang="fr-FR" sz="1100" dirty="0"/>
                    </a:p>
                  </a:txBody>
                  <a:tcPr marL="58593" marR="58593" marT="29296" marB="29296" anchor="ctr">
                    <a:lnL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57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7762" name="Picture 2" descr="G:\Coralie CIO 2018-19\College Wanda Landowska\carte bac pro et 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8406"/>
            <a:ext cx="9404945" cy="668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7760" y="4869000"/>
            <a:ext cx="952200" cy="1523520"/>
          </a:xfrm>
          <a:prstGeom prst="rect">
            <a:avLst/>
          </a:prstGeom>
          <a:ln>
            <a:noFill/>
          </a:ln>
        </p:spPr>
      </p:pic>
      <p:sp>
        <p:nvSpPr>
          <p:cNvPr id="281" name="CustomShape 1"/>
          <p:cNvSpPr/>
          <p:nvPr/>
        </p:nvSpPr>
        <p:spPr>
          <a:xfrm>
            <a:off x="1715390" y="5537554"/>
            <a:ext cx="3559680" cy="5778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161616"/>
                </a:solidFill>
                <a:latin typeface="Calibri"/>
                <a:ea typeface="MS Gothic"/>
              </a:rPr>
              <a:t>Grande place aux cours théoriques</a:t>
            </a:r>
            <a:endParaRPr dirty="0"/>
          </a:p>
        </p:txBody>
      </p:sp>
      <p:sp>
        <p:nvSpPr>
          <p:cNvPr id="282" name="CustomShape 2"/>
          <p:cNvSpPr/>
          <p:nvPr/>
        </p:nvSpPr>
        <p:spPr>
          <a:xfrm>
            <a:off x="179640" y="1812960"/>
            <a:ext cx="8784720" cy="3200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6000" b="1" dirty="0">
                <a:solidFill>
                  <a:srgbClr val="884DA7"/>
                </a:solidFill>
                <a:latin typeface="+mj-lt"/>
                <a:ea typeface="MS Gothic"/>
              </a:rPr>
              <a:t>VOIE GENERALE </a:t>
            </a:r>
          </a:p>
          <a:p>
            <a:pPr algn="ctr">
              <a:lnSpc>
                <a:spcPct val="95000"/>
              </a:lnSpc>
            </a:pPr>
            <a:r>
              <a:rPr lang="fr-FR" sz="6000" b="1" dirty="0">
                <a:solidFill>
                  <a:srgbClr val="884DA7"/>
                </a:solidFill>
                <a:latin typeface="+mj-lt"/>
                <a:ea typeface="MS Gothic"/>
              </a:rPr>
              <a:t>ET </a:t>
            </a:r>
          </a:p>
          <a:p>
            <a:pPr algn="ctr">
              <a:lnSpc>
                <a:spcPct val="95000"/>
              </a:lnSpc>
            </a:pPr>
            <a:r>
              <a:rPr lang="fr-FR" sz="6000" b="1" dirty="0">
                <a:solidFill>
                  <a:srgbClr val="884DA7"/>
                </a:solidFill>
                <a:latin typeface="+mj-lt"/>
                <a:ea typeface="MS Gothic"/>
              </a:rPr>
              <a:t>TECHNOLOGIQUE</a:t>
            </a:r>
          </a:p>
        </p:txBody>
      </p:sp>
      <p:pic>
        <p:nvPicPr>
          <p:cNvPr id="283" name="Imag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680" y="5301360"/>
            <a:ext cx="1435680" cy="923040"/>
          </a:xfrm>
          <a:prstGeom prst="rect">
            <a:avLst/>
          </a:prstGeom>
          <a:ln>
            <a:noFill/>
          </a:ln>
        </p:spPr>
      </p:pic>
      <p:pic>
        <p:nvPicPr>
          <p:cNvPr id="284" name="Image 1"/>
          <p:cNvPicPr/>
          <p:nvPr/>
        </p:nvPicPr>
        <p:blipFill>
          <a:blip r:embed="rId5" cstate="print"/>
          <a:srcRect b="12053"/>
          <a:stretch>
            <a:fillRect/>
          </a:stretch>
        </p:blipFill>
        <p:spPr>
          <a:xfrm rot="1652400">
            <a:off x="7340760" y="356760"/>
            <a:ext cx="1346040" cy="1282680"/>
          </a:xfrm>
          <a:prstGeom prst="rect">
            <a:avLst/>
          </a:prstGeom>
          <a:ln>
            <a:noFill/>
          </a:ln>
        </p:spPr>
      </p:pic>
      <p:pic>
        <p:nvPicPr>
          <p:cNvPr id="285" name="Image 5"/>
          <p:cNvPicPr/>
          <p:nvPr/>
        </p:nvPicPr>
        <p:blipFill>
          <a:blip r:embed="rId6" cstate="print"/>
          <a:stretch>
            <a:fillRect/>
          </a:stretch>
        </p:blipFill>
        <p:spPr>
          <a:xfrm rot="20076000">
            <a:off x="395280" y="343800"/>
            <a:ext cx="1276200" cy="1286280"/>
          </a:xfrm>
          <a:prstGeom prst="rect">
            <a:avLst/>
          </a:prstGeom>
          <a:ln>
            <a:noFill/>
          </a:ln>
        </p:spPr>
      </p:pic>
      <p:pic>
        <p:nvPicPr>
          <p:cNvPr id="286" name="Image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8920" y="188640"/>
            <a:ext cx="1225440" cy="153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Rectangle 32"/>
          <p:cNvGrpSpPr>
            <a:grpSpLocks/>
          </p:cNvGrpSpPr>
          <p:nvPr/>
        </p:nvGrpSpPr>
        <p:grpSpPr bwMode="auto">
          <a:xfrm>
            <a:off x="139310" y="1412777"/>
            <a:ext cx="6736946" cy="703362"/>
            <a:chOff x="274" y="1029"/>
            <a:chExt cx="4343" cy="334"/>
          </a:xfrm>
        </p:grpSpPr>
        <p:pic>
          <p:nvPicPr>
            <p:cNvPr id="12331" name="Rectangle 3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" y="1029"/>
              <a:ext cx="4343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2" name="Text Box 6"/>
            <p:cNvSpPr txBox="1">
              <a:spLocks noChangeArrowheads="1"/>
            </p:cNvSpPr>
            <p:nvPr/>
          </p:nvSpPr>
          <p:spPr bwMode="auto">
            <a:xfrm>
              <a:off x="274" y="1039"/>
              <a:ext cx="428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dirty="0">
                  <a:solidFill>
                    <a:srgbClr val="FEF86C"/>
                  </a:solidFill>
                  <a:latin typeface="Calibri" pitchFamily="34" charset="0"/>
                </a:rPr>
                <a:t>ENSEIGNEMENTS COMMUNS</a:t>
              </a:r>
            </a:p>
          </p:txBody>
        </p:sp>
      </p:grpSp>
      <p:grpSp>
        <p:nvGrpSpPr>
          <p:cNvPr id="6" name="Rectangle 35"/>
          <p:cNvGrpSpPr>
            <a:grpSpLocks/>
          </p:cNvGrpSpPr>
          <p:nvPr/>
        </p:nvGrpSpPr>
        <p:grpSpPr bwMode="auto">
          <a:xfrm>
            <a:off x="7610475" y="2181820"/>
            <a:ext cx="1171575" cy="4127500"/>
            <a:chOff x="4742" y="1405"/>
            <a:chExt cx="738" cy="2600"/>
          </a:xfrm>
          <a:solidFill>
            <a:schemeClr val="accent2">
              <a:lumMod val="20000"/>
              <a:lumOff val="80000"/>
            </a:schemeClr>
          </a:solidFill>
        </p:grpSpPr>
        <p:pic>
          <p:nvPicPr>
            <p:cNvPr id="12345" name="Rectangle 3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42" y="1405"/>
              <a:ext cx="738" cy="2600"/>
            </a:xfrm>
            <a:prstGeom prst="rect">
              <a:avLst/>
            </a:prstGeom>
            <a:grpFill/>
            <a:ln w="9525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2346" name="Text Box 18"/>
            <p:cNvSpPr txBox="1">
              <a:spLocks noChangeArrowheads="1"/>
            </p:cNvSpPr>
            <p:nvPr/>
          </p:nvSpPr>
          <p:spPr bwMode="auto">
            <a:xfrm>
              <a:off x="4756" y="1417"/>
              <a:ext cx="716" cy="2581"/>
            </a:xfrm>
            <a:prstGeom prst="rect">
              <a:avLst/>
            </a:prstGeom>
            <a:grpFill/>
            <a:ln w="9525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fr-FR" sz="1200"/>
            </a:p>
          </p:txBody>
        </p:sp>
      </p:grpSp>
      <p:grpSp>
        <p:nvGrpSpPr>
          <p:cNvPr id="12298" name="Rectangle 51"/>
          <p:cNvGrpSpPr>
            <a:grpSpLocks/>
          </p:cNvGrpSpPr>
          <p:nvPr/>
        </p:nvGrpSpPr>
        <p:grpSpPr bwMode="auto">
          <a:xfrm>
            <a:off x="6913475" y="1412778"/>
            <a:ext cx="2123018" cy="712886"/>
            <a:chOff x="4742" y="1029"/>
            <a:chExt cx="738" cy="334"/>
          </a:xfrm>
        </p:grpSpPr>
        <p:pic>
          <p:nvPicPr>
            <p:cNvPr id="12329" name="Rectangle 5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42" y="1029"/>
              <a:ext cx="73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0" name="Text Box 21"/>
            <p:cNvSpPr txBox="1">
              <a:spLocks noChangeArrowheads="1"/>
            </p:cNvSpPr>
            <p:nvPr/>
          </p:nvSpPr>
          <p:spPr bwMode="auto">
            <a:xfrm>
              <a:off x="4742" y="1039"/>
              <a:ext cx="73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fr-FR" dirty="0">
                  <a:solidFill>
                    <a:srgbClr val="FEF86C"/>
                  </a:solidFill>
                  <a:latin typeface="Calibri" pitchFamily="34" charset="0"/>
                </a:rPr>
                <a:t>ENSEIGNEMENTS OPTIONNELS</a:t>
              </a:r>
            </a:p>
          </p:txBody>
        </p:sp>
      </p:grpSp>
      <p:graphicFrame>
        <p:nvGraphicFramePr>
          <p:cNvPr id="21" name="Group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257"/>
              </p:ext>
            </p:extLst>
          </p:nvPr>
        </p:nvGraphicFramePr>
        <p:xfrm>
          <a:off x="179388" y="2133600"/>
          <a:ext cx="4608636" cy="4625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0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884DA7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Enseignements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84DA7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884DA7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Nombre d’heures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884DA7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par semaine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884DA7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Français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 h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Histoire-géographie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h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Langue vivante 1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 h 30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Langue vivante 2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Mathématiques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 h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Physique-chimie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h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Sciences de la vie et de la Terre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 h 30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Sciences économiques et sociales</a:t>
                      </a: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 h 30</a:t>
                      </a: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Sciences numériques et technologie</a:t>
                      </a: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 h 30</a:t>
                      </a: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Éducation physique et sportive 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 h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Enseignement moral et civique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 h / an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27709" marR="27709" marT="27709" marB="27709" anchor="ctr" horzOverflow="overflow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3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25617"/>
              </p:ext>
            </p:extLst>
          </p:nvPr>
        </p:nvGraphicFramePr>
        <p:xfrm>
          <a:off x="4932040" y="2133600"/>
          <a:ext cx="1944043" cy="4607768"/>
        </p:xfrm>
        <a:graphic>
          <a:graphicData uri="http://schemas.openxmlformats.org/drawingml/2006/table">
            <a:tbl>
              <a:tblPr/>
              <a:tblGrid>
                <a:gridCol w="194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84DA7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Accompagnement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Accompagnement personnalisé selon les besoins des élèves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Accompagnement au choix de l’orientation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(54h)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Group 1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7542"/>
              </p:ext>
            </p:extLst>
          </p:nvPr>
        </p:nvGraphicFramePr>
        <p:xfrm>
          <a:off x="6948264" y="2133600"/>
          <a:ext cx="2067936" cy="4607768"/>
        </p:xfrm>
        <a:graphic>
          <a:graphicData uri="http://schemas.openxmlformats.org/drawingml/2006/table">
            <a:tbl>
              <a:tblPr/>
              <a:tblGrid>
                <a:gridCol w="206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0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84DA7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 enseignements optionnels au plus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 enseignement général au choix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 enseignement technologique au choix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CustomShape 1"/>
          <p:cNvSpPr/>
          <p:nvPr/>
        </p:nvSpPr>
        <p:spPr>
          <a:xfrm>
            <a:off x="285840" y="260640"/>
            <a:ext cx="8572320" cy="934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rgbClr val="884DA7"/>
                </a:solidFill>
                <a:ea typeface="MS Gothic"/>
              </a:rPr>
              <a:t>Organisation de la classe de 2</a:t>
            </a:r>
            <a:r>
              <a:rPr lang="fr-FR" sz="3200" b="1" baseline="30000" dirty="0">
                <a:solidFill>
                  <a:srgbClr val="884DA7"/>
                </a:solidFill>
                <a:ea typeface="MS Gothic"/>
              </a:rPr>
              <a:t>nde</a:t>
            </a:r>
            <a:r>
              <a:rPr lang="fr-FR" sz="3200" b="1" dirty="0">
                <a:solidFill>
                  <a:srgbClr val="884DA7"/>
                </a:solidFill>
                <a:ea typeface="MS Gothic"/>
              </a:rPr>
              <a:t> générale et technologique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38831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9645"/>
              </p:ext>
            </p:extLst>
          </p:nvPr>
        </p:nvGraphicFramePr>
        <p:xfrm>
          <a:off x="54000" y="630983"/>
          <a:ext cx="9036000" cy="51645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4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6418">
                <a:tc gridSpan="2"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solidFill>
                            <a:srgbClr val="FEF8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enseignement</a:t>
                      </a:r>
                      <a:r>
                        <a:rPr lang="fr-FR" sz="2200" baseline="0" dirty="0">
                          <a:solidFill>
                            <a:srgbClr val="FEF8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FR" sz="2200" baseline="0" dirty="0">
                          <a:solidFill>
                            <a:srgbClr val="FEF8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général parmi</a:t>
                      </a:r>
                      <a:endParaRPr lang="fr-FR" sz="2200" dirty="0">
                        <a:solidFill>
                          <a:srgbClr val="FEF86C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0081" marR="80081" marT="41468" marB="41468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solidFill>
                            <a:srgbClr val="FEF8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enseignement</a:t>
                      </a:r>
                      <a:r>
                        <a:rPr lang="fr-FR" sz="2200" baseline="0" dirty="0">
                          <a:solidFill>
                            <a:srgbClr val="FEF8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200" dirty="0">
                          <a:solidFill>
                            <a:srgbClr val="FEF86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technologique parmi</a:t>
                      </a:r>
                    </a:p>
                  </a:txBody>
                  <a:tcPr marL="80081" marR="80081" marT="41468" marB="41468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0081" marR="80081" marT="41468" marB="41468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925">
                <a:tc>
                  <a:txBody>
                    <a:bodyPr/>
                    <a:lstStyle/>
                    <a:p>
                      <a:pPr marL="342900" indent="-342900" algn="l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Arts :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au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choix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parmi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arts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plastiques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,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cinéma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-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audiovisuel,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danse,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histoire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des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arts,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musique,</a:t>
                      </a: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théâtre</a:t>
                      </a:r>
                    </a:p>
                    <a:p>
                      <a:pPr marL="342000" indent="-342900" algn="l">
                        <a:spcBef>
                          <a:spcPts val="12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Arts du cirque</a:t>
                      </a:r>
                    </a:p>
                    <a:p>
                      <a:pPr marL="342000" indent="-342900" algn="l">
                        <a:spcBef>
                          <a:spcPts val="12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Ecologie – agronomie – territoires – développement durable *</a:t>
                      </a:r>
                    </a:p>
                    <a:p>
                      <a:pPr marL="342000" indent="-342900" algn="l">
                        <a:spcBef>
                          <a:spcPts val="12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Education physique et sportive</a:t>
                      </a:r>
                    </a:p>
                    <a:p>
                      <a:pPr marL="342000" indent="-342900" algn="l">
                        <a:spcBef>
                          <a:spcPts val="12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Langues</a:t>
                      </a: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/>
                        </a:rPr>
                        <a:t> et cultures de l’Antiquité : latin ou grec</a:t>
                      </a:r>
                    </a:p>
                    <a:p>
                      <a:pPr marL="342000" indent="-342900" algn="l">
                        <a:spcBef>
                          <a:spcPts val="12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Langue vivante C</a:t>
                      </a:r>
                    </a:p>
                  </a:txBody>
                  <a:tcPr marL="80081" marR="80081" marT="41468" marB="41468">
                    <a:gradFill>
                      <a:gsLst>
                        <a:gs pos="50000">
                          <a:srgbClr val="FFFF99"/>
                        </a:gs>
                        <a:gs pos="100000">
                          <a:srgbClr val="BBAE9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fr-F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</a:p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6h</a:t>
                      </a:r>
                    </a:p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fr-F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fr-FR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</a:t>
                      </a:r>
                    </a:p>
                  </a:txBody>
                  <a:tcPr marL="80081" marR="80081" marT="41468" marB="41468">
                    <a:gradFill>
                      <a:gsLst>
                        <a:gs pos="50000">
                          <a:srgbClr val="FFFF99"/>
                        </a:gs>
                        <a:gs pos="100000">
                          <a:srgbClr val="BBAE9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Atelier artistique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Biotechnologies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Création et culture – design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Création et innovation technologiques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Hippologie et équitation ou autres pratiques sportives *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Management et gestion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Pratiques professionnelles *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Pratiques sociales et culturelles *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Santé et social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Sciences de l’ingénieur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Sciences et laboratoire</a:t>
                      </a:r>
                    </a:p>
                  </a:txBody>
                  <a:tcPr marL="80081" marR="80081" marT="41468" marB="41468">
                    <a:gradFill>
                      <a:gsLst>
                        <a:gs pos="50000">
                          <a:srgbClr val="FFFF99"/>
                        </a:gs>
                        <a:gs pos="100000">
                          <a:srgbClr val="BBAE9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72h/an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1h30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6h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1h30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endParaRPr lang="fr-FR" sz="1800" b="1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itchFamily="34" charset="0"/>
                        <a:cs typeface="Calibri" pitchFamily="34" charset="0"/>
                        <a:sym typeface="Wingdings"/>
                      </a:endParaRP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endParaRPr lang="fr-FR" sz="1800" b="1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itchFamily="34" charset="0"/>
                        <a:cs typeface="Calibri" pitchFamily="34" charset="0"/>
                        <a:sym typeface="Wingdings"/>
                      </a:endParaRP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1h30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3h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1h30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1h30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fr-FR" sz="18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Wingdings"/>
                        </a:rPr>
                        <a:t>1h30</a:t>
                      </a:r>
                    </a:p>
                  </a:txBody>
                  <a:tcPr marL="80081" marR="80081" marT="41468" marB="41468">
                    <a:gradFill>
                      <a:gsLst>
                        <a:gs pos="50000">
                          <a:srgbClr val="FFFF99"/>
                        </a:gs>
                        <a:gs pos="100000">
                          <a:srgbClr val="BBAE9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4520" y="5827725"/>
            <a:ext cx="8893069" cy="636063"/>
          </a:xfrm>
          <a:prstGeom prst="rect">
            <a:avLst/>
          </a:prstGeom>
          <a:noFill/>
          <a:ln w="19050">
            <a:solidFill>
              <a:srgbClr val="884DA7"/>
            </a:solidFill>
          </a:ln>
        </p:spPr>
        <p:txBody>
          <a:bodyPr wrap="square" lIns="81272" tIns="40636" rIns="81272" bIns="40636" rtlCol="0">
            <a:spAutoFit/>
          </a:bodyPr>
          <a:lstStyle/>
          <a:p>
            <a:pPr algn="just"/>
            <a:r>
              <a:rPr lang="fr-FR" b="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Les enseignements optionnels latin et grec peuvent être choisis en plus des enseignements optionnels suivis par ailleurs.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74668" y="6498935"/>
            <a:ext cx="6069332" cy="359065"/>
          </a:xfrm>
          <a:prstGeom prst="rect">
            <a:avLst/>
          </a:prstGeom>
          <a:noFill/>
        </p:spPr>
        <p:txBody>
          <a:bodyPr wrap="square" lIns="81272" tIns="40636" rIns="81272" bIns="40636" rtlCol="0">
            <a:spAutoFit/>
          </a:bodyPr>
          <a:lstStyle/>
          <a:p>
            <a:pPr algn="l"/>
            <a:r>
              <a:rPr lang="fr-FR" sz="1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fr-FR" sz="1800" b="0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Enseignements assurés uniquement dans les lycées agricoles.</a:t>
            </a:r>
          </a:p>
        </p:txBody>
      </p:sp>
      <p:sp>
        <p:nvSpPr>
          <p:cNvPr id="8" name="CustomShape 4"/>
          <p:cNvSpPr/>
          <p:nvPr/>
        </p:nvSpPr>
        <p:spPr>
          <a:xfrm>
            <a:off x="285840" y="44640"/>
            <a:ext cx="8572320" cy="575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dirty="0">
                <a:solidFill>
                  <a:srgbClr val="884DA7"/>
                </a:solidFill>
                <a:ea typeface="MS Gothic"/>
              </a:rPr>
              <a:t>2 enseignements optionnels au choix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420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84360" y="2557080"/>
            <a:ext cx="7772040" cy="4111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sz="2000" dirty="0"/>
          </a:p>
          <a:p>
            <a:pPr algn="ctr">
              <a:lnSpc>
                <a:spcPct val="80000"/>
              </a:lnSpc>
            </a:pPr>
            <a:r>
              <a:rPr lang="en-GB" sz="2800" dirty="0" err="1">
                <a:solidFill>
                  <a:srgbClr val="161616"/>
                </a:solidFill>
                <a:latin typeface="Calibri"/>
              </a:rPr>
              <a:t>Hébergé</a:t>
            </a:r>
            <a:r>
              <a:rPr lang="en-GB" sz="2800" dirty="0">
                <a:solidFill>
                  <a:srgbClr val="161616"/>
                </a:solidFill>
                <a:latin typeface="Calibri"/>
              </a:rPr>
              <a:t> au 2 rue Fernand Léger- </a:t>
            </a:r>
            <a:r>
              <a:rPr lang="fr-FR" sz="2800" dirty="0">
                <a:solidFill>
                  <a:srgbClr val="161616"/>
                </a:solidFill>
                <a:latin typeface="Calibri"/>
              </a:rPr>
              <a:t>SARCELLES</a:t>
            </a:r>
            <a:endParaRPr sz="2800" dirty="0"/>
          </a:p>
          <a:p>
            <a:pPr algn="ctr">
              <a:lnSpc>
                <a:spcPct val="80000"/>
              </a:lnSpc>
            </a:pPr>
            <a:r>
              <a:rPr lang="en-GB" sz="2800" dirty="0" err="1">
                <a:solidFill>
                  <a:srgbClr val="161616"/>
                </a:solidFill>
                <a:latin typeface="Calibri"/>
              </a:rPr>
              <a:t>Tél</a:t>
            </a:r>
            <a:r>
              <a:rPr lang="en-GB" sz="2800" dirty="0">
                <a:solidFill>
                  <a:srgbClr val="161616"/>
                </a:solidFill>
                <a:latin typeface="Calibri"/>
              </a:rPr>
              <a:t>.  01 30 83 50 85</a:t>
            </a:r>
            <a:endParaRPr sz="2800" dirty="0"/>
          </a:p>
          <a:p>
            <a:pPr algn="ctr">
              <a:lnSpc>
                <a:spcPct val="80000"/>
              </a:lnSpc>
            </a:pPr>
            <a:r>
              <a:rPr lang="en-GB" sz="2800" u="sng" dirty="0">
                <a:solidFill>
                  <a:srgbClr val="161616"/>
                </a:solidFill>
                <a:latin typeface="Calibri"/>
              </a:rPr>
              <a:t>cio-ermont@ac-versailles.fr </a:t>
            </a:r>
            <a:endParaRPr sz="2800" dirty="0"/>
          </a:p>
          <a:p>
            <a:pPr algn="ctr">
              <a:lnSpc>
                <a:spcPct val="80000"/>
              </a:lnSpc>
            </a:pPr>
            <a:r>
              <a:rPr lang="en-GB" sz="2800" u="sng" dirty="0">
                <a:solidFill>
                  <a:srgbClr val="161616"/>
                </a:solidFill>
                <a:latin typeface="Calibri"/>
                <a:hlinkClick r:id="rId3"/>
              </a:rPr>
              <a:t>www.ac-versailles.fr/cio-ermont</a:t>
            </a:r>
            <a:endParaRPr lang="en-GB" sz="2800" u="sng" dirty="0">
              <a:solidFill>
                <a:srgbClr val="161616"/>
              </a:solidFill>
              <a:latin typeface="Calibri"/>
            </a:endParaRPr>
          </a:p>
          <a:p>
            <a:pPr algn="ctr">
              <a:lnSpc>
                <a:spcPct val="80000"/>
              </a:lnSpc>
            </a:pPr>
            <a:endParaRPr lang="en-GB" sz="2000" b="1" u="sng" dirty="0">
              <a:solidFill>
                <a:srgbClr val="161616"/>
              </a:solid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en-GB" sz="3200" b="1" dirty="0" err="1">
                <a:solidFill>
                  <a:srgbClr val="161616"/>
                </a:solidFill>
                <a:latin typeface="Calibri"/>
              </a:rPr>
              <a:t>Présence</a:t>
            </a:r>
            <a:r>
              <a:rPr lang="en-GB" sz="3200" b="1" dirty="0">
                <a:solidFill>
                  <a:srgbClr val="161616"/>
                </a:solidFill>
                <a:latin typeface="Calibri"/>
              </a:rPr>
              <a:t> de Mme </a:t>
            </a:r>
            <a:r>
              <a:rPr lang="en-GB" sz="3200" b="1" dirty="0" err="1">
                <a:solidFill>
                  <a:srgbClr val="161616"/>
                </a:solidFill>
                <a:latin typeface="Calibri"/>
              </a:rPr>
              <a:t>Briaux</a:t>
            </a:r>
            <a:r>
              <a:rPr lang="en-GB" sz="3200" b="1" dirty="0">
                <a:solidFill>
                  <a:srgbClr val="161616"/>
                </a:solidFill>
                <a:latin typeface="Calibri"/>
              </a:rPr>
              <a:t> au </a:t>
            </a:r>
            <a:r>
              <a:rPr lang="en-GB" sz="3200" b="1" dirty="0" err="1">
                <a:solidFill>
                  <a:srgbClr val="161616"/>
                </a:solidFill>
                <a:latin typeface="Calibri"/>
              </a:rPr>
              <a:t>collège</a:t>
            </a:r>
            <a:r>
              <a:rPr lang="en-GB" sz="3200" b="1" dirty="0">
                <a:solidFill>
                  <a:srgbClr val="161616"/>
                </a:solidFill>
                <a:latin typeface="Calibri"/>
              </a:rPr>
              <a:t>:</a:t>
            </a:r>
          </a:p>
          <a:p>
            <a:pPr algn="ctr">
              <a:lnSpc>
                <a:spcPct val="80000"/>
              </a:lnSpc>
            </a:pPr>
            <a:endParaRPr lang="en-GB" sz="3200" b="1" dirty="0">
              <a:solidFill>
                <a:srgbClr val="161616"/>
              </a:solid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en-GB" sz="2400" b="1" dirty="0">
                <a:solidFill>
                  <a:srgbClr val="161616"/>
                </a:solidFill>
                <a:latin typeface="Calibri"/>
              </a:rPr>
              <a:t> </a:t>
            </a:r>
            <a:r>
              <a:rPr lang="en-GB" sz="2400" b="1" dirty="0" err="1">
                <a:solidFill>
                  <a:srgbClr val="161616"/>
                </a:solidFill>
                <a:latin typeface="Calibri"/>
              </a:rPr>
              <a:t>Jeudi</a:t>
            </a:r>
            <a:r>
              <a:rPr lang="en-GB" sz="2400" b="1" dirty="0">
                <a:solidFill>
                  <a:srgbClr val="161616"/>
                </a:solidFill>
                <a:latin typeface="Calibri"/>
              </a:rPr>
              <a:t> : </a:t>
            </a:r>
            <a:r>
              <a:rPr lang="en-GB" sz="2400" dirty="0">
                <a:solidFill>
                  <a:srgbClr val="161616"/>
                </a:solidFill>
                <a:latin typeface="Calibri"/>
              </a:rPr>
              <a:t>13h30-17h00 / </a:t>
            </a:r>
            <a:r>
              <a:rPr lang="en-GB" sz="2400" b="1" dirty="0" err="1">
                <a:solidFill>
                  <a:srgbClr val="161616"/>
                </a:solidFill>
                <a:latin typeface="Calibri"/>
              </a:rPr>
              <a:t>vendredi</a:t>
            </a:r>
            <a:r>
              <a:rPr lang="en-GB" sz="2400" b="1" dirty="0">
                <a:solidFill>
                  <a:srgbClr val="161616"/>
                </a:solidFill>
                <a:latin typeface="Calibri"/>
              </a:rPr>
              <a:t> :</a:t>
            </a:r>
            <a:r>
              <a:rPr lang="en-GB" sz="2400" dirty="0">
                <a:solidFill>
                  <a:srgbClr val="161616"/>
                </a:solidFill>
                <a:latin typeface="Calibri"/>
              </a:rPr>
              <a:t> 13h30 – 17h00</a:t>
            </a:r>
            <a:endParaRPr lang="en-GB" sz="2400" b="1" dirty="0">
              <a:solidFill>
                <a:srgbClr val="161616"/>
              </a:solidFill>
              <a:latin typeface="Calibri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179640" y="707040"/>
            <a:ext cx="8784720" cy="788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4800" b="1" dirty="0">
                <a:solidFill>
                  <a:srgbClr val="FFC000"/>
                </a:solidFill>
                <a:ea typeface="MS Gothic"/>
              </a:rPr>
              <a:t>CENTRE D’INFORMATION ET D’ORIENTATION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2700360" y="2276640"/>
            <a:ext cx="1439640" cy="936360"/>
          </a:xfrm>
          <a:prstGeom prst="rect">
            <a:avLst/>
          </a:prstGeom>
          <a:noFill/>
          <a:ln w="9360">
            <a:noFill/>
          </a:ln>
        </p:spPr>
        <p:txBody>
          <a:bodyPr lIns="82800" tIns="41400" rIns="82800" bIns="41400"/>
          <a:lstStyle/>
          <a:p>
            <a:pPr algn="ctr">
              <a:lnSpc>
                <a:spcPct val="100000"/>
              </a:lnSpc>
            </a:pPr>
            <a:r>
              <a:rPr lang="fr-FR" sz="2800" b="1">
                <a:solidFill>
                  <a:srgbClr val="884DA7"/>
                </a:solidFill>
                <a:latin typeface="Calibri"/>
                <a:ea typeface="MS Gothic"/>
              </a:rPr>
              <a:t>Bac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800" b="1">
                <a:solidFill>
                  <a:srgbClr val="884DA7"/>
                </a:solidFill>
                <a:latin typeface="Calibri"/>
                <a:ea typeface="MS Gothic"/>
              </a:rPr>
              <a:t>général </a:t>
            </a:r>
            <a:endParaRPr/>
          </a:p>
        </p:txBody>
      </p:sp>
      <p:sp>
        <p:nvSpPr>
          <p:cNvPr id="302" name="CustomShape 2"/>
          <p:cNvSpPr/>
          <p:nvPr/>
        </p:nvSpPr>
        <p:spPr>
          <a:xfrm>
            <a:off x="2728440" y="4005000"/>
            <a:ext cx="1411200" cy="647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1</a:t>
            </a:r>
            <a:r>
              <a:rPr lang="fr-FR" sz="2400" b="1" baseline="30000">
                <a:solidFill>
                  <a:srgbClr val="884DA7"/>
                </a:solidFill>
                <a:latin typeface="Calibri"/>
                <a:ea typeface="MS Gothic"/>
              </a:rPr>
              <a:t>ère</a:t>
            </a: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 </a:t>
            </a:r>
            <a:endParaRPr/>
          </a:p>
        </p:txBody>
      </p:sp>
      <p:sp>
        <p:nvSpPr>
          <p:cNvPr id="303" name="CustomShape 3"/>
          <p:cNvSpPr/>
          <p:nvPr/>
        </p:nvSpPr>
        <p:spPr>
          <a:xfrm>
            <a:off x="179640" y="6237360"/>
            <a:ext cx="8715240" cy="499680"/>
          </a:xfrm>
          <a:prstGeom prst="roundRect">
            <a:avLst>
              <a:gd name="adj" fmla="val 16667"/>
            </a:avLst>
          </a:prstGeom>
          <a:solidFill>
            <a:srgbClr val="884DA7"/>
          </a:solidFill>
          <a:ln w="38160">
            <a:solidFill>
              <a:srgbClr val="FFFF99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>
                <a:solidFill>
                  <a:srgbClr val="FEF86C"/>
                </a:solidFill>
                <a:latin typeface="Calibri"/>
                <a:ea typeface="MS Gothic"/>
              </a:rPr>
              <a:t>2</a:t>
            </a:r>
            <a:r>
              <a:rPr lang="fr-FR" sz="2800" b="1" baseline="30000">
                <a:solidFill>
                  <a:srgbClr val="FEF86C"/>
                </a:solidFill>
                <a:latin typeface="Calibri"/>
                <a:ea typeface="MS Gothic"/>
              </a:rPr>
              <a:t>nde</a:t>
            </a:r>
            <a:r>
              <a:rPr lang="fr-FR" sz="2800" b="1">
                <a:solidFill>
                  <a:srgbClr val="FEF86C"/>
                </a:solidFill>
                <a:latin typeface="Calibri"/>
                <a:ea typeface="MS Gothic"/>
              </a:rPr>
              <a:t> générale et technologique</a:t>
            </a:r>
            <a:endParaRPr/>
          </a:p>
        </p:txBody>
      </p:sp>
      <p:sp>
        <p:nvSpPr>
          <p:cNvPr id="304" name="CustomShape 4"/>
          <p:cNvSpPr/>
          <p:nvPr/>
        </p:nvSpPr>
        <p:spPr>
          <a:xfrm>
            <a:off x="3132000" y="5877360"/>
            <a:ext cx="713880" cy="285480"/>
          </a:xfrm>
          <a:prstGeom prst="triangle">
            <a:avLst>
              <a:gd name="adj" fmla="val 50000"/>
            </a:avLst>
          </a:prstGeom>
          <a:solidFill>
            <a:srgbClr val="884DA7"/>
          </a:solidFill>
          <a:ln w="9360">
            <a:solidFill>
              <a:srgbClr val="7030A0"/>
            </a:solidFill>
            <a:round/>
          </a:ln>
        </p:spPr>
      </p:sp>
      <p:sp>
        <p:nvSpPr>
          <p:cNvPr id="305" name="CustomShape 5"/>
          <p:cNvSpPr/>
          <p:nvPr/>
        </p:nvSpPr>
        <p:spPr>
          <a:xfrm>
            <a:off x="2728440" y="3213000"/>
            <a:ext cx="1411200" cy="647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T</a:t>
            </a:r>
            <a:r>
              <a:rPr lang="fr-FR" sz="2400" b="1" baseline="30000">
                <a:solidFill>
                  <a:srgbClr val="884DA7"/>
                </a:solidFill>
                <a:latin typeface="Calibri"/>
                <a:ea typeface="MS Gothic"/>
              </a:rPr>
              <a:t>ale</a:t>
            </a:r>
            <a:endParaRPr/>
          </a:p>
        </p:txBody>
      </p:sp>
      <p:sp>
        <p:nvSpPr>
          <p:cNvPr id="306" name="CustomShape 6"/>
          <p:cNvSpPr/>
          <p:nvPr/>
        </p:nvSpPr>
        <p:spPr>
          <a:xfrm>
            <a:off x="251640" y="908640"/>
            <a:ext cx="4067640" cy="13636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BBAE98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 dirty="0">
                <a:solidFill>
                  <a:srgbClr val="000000"/>
                </a:solidFill>
                <a:latin typeface="Calibri"/>
                <a:ea typeface="MS Gothic"/>
              </a:rPr>
              <a:t>BUT (3 ans)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 dirty="0">
                <a:solidFill>
                  <a:srgbClr val="000000"/>
                </a:solidFill>
                <a:latin typeface="Calibri"/>
                <a:ea typeface="MS Gothic"/>
              </a:rPr>
              <a:t>Université : LMD (3, 5, 8 ans)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 dirty="0">
                <a:solidFill>
                  <a:srgbClr val="000000"/>
                </a:solidFill>
                <a:latin typeface="Calibri"/>
                <a:ea typeface="MS Gothic"/>
              </a:rPr>
              <a:t>CPGE (2 ans) + grandes écoles (3 ans)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 dirty="0">
                <a:solidFill>
                  <a:srgbClr val="000000"/>
                </a:solidFill>
                <a:latin typeface="Calibri"/>
                <a:ea typeface="MS Gothic"/>
              </a:rPr>
              <a:t>Écoles spécialisées (3 à 5 ans)</a:t>
            </a:r>
            <a:endParaRPr dirty="0"/>
          </a:p>
        </p:txBody>
      </p:sp>
      <p:sp>
        <p:nvSpPr>
          <p:cNvPr id="307" name="CustomShape 7"/>
          <p:cNvSpPr/>
          <p:nvPr/>
        </p:nvSpPr>
        <p:spPr>
          <a:xfrm>
            <a:off x="35640" y="3141000"/>
            <a:ext cx="2664360" cy="989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L’enseignement théorique accorde une grande place à l’expression écrite. </a:t>
            </a:r>
            <a:endParaRPr/>
          </a:p>
          <a:p>
            <a:pPr>
              <a:lnSpc>
                <a:spcPct val="100000"/>
              </a:lnSpc>
            </a:pP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Choix de 3 spécialités en 1</a:t>
            </a:r>
            <a:r>
              <a:rPr lang="fr-FR" b="1" baseline="30000">
                <a:solidFill>
                  <a:srgbClr val="000000"/>
                </a:solidFill>
                <a:latin typeface="Calibri"/>
                <a:ea typeface="MS Gothic"/>
              </a:rPr>
              <a:t>ère</a:t>
            </a: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, puis 2 en T</a:t>
            </a:r>
            <a:r>
              <a:rPr lang="fr-FR" b="1" baseline="30000">
                <a:solidFill>
                  <a:srgbClr val="000000"/>
                </a:solidFill>
                <a:latin typeface="Calibri"/>
                <a:ea typeface="MS Gothic"/>
              </a:rPr>
              <a:t>ale</a:t>
            </a:r>
            <a:r>
              <a:rPr lang="fr-FR" b="1">
                <a:solidFill>
                  <a:srgbClr val="000000"/>
                </a:solidFill>
                <a:latin typeface="Calibri"/>
                <a:ea typeface="MS Gothic"/>
              </a:rPr>
              <a:t>.</a:t>
            </a:r>
            <a:endParaRPr/>
          </a:p>
        </p:txBody>
      </p:sp>
      <p:sp>
        <p:nvSpPr>
          <p:cNvPr id="308" name="CustomShape 8"/>
          <p:cNvSpPr/>
          <p:nvPr/>
        </p:nvSpPr>
        <p:spPr>
          <a:xfrm>
            <a:off x="2411640" y="4869000"/>
            <a:ext cx="2088000" cy="935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Voie générale </a:t>
            </a:r>
            <a:endParaRPr/>
          </a:p>
        </p:txBody>
      </p:sp>
      <p:sp>
        <p:nvSpPr>
          <p:cNvPr id="309" name="CustomShape 9"/>
          <p:cNvSpPr/>
          <p:nvPr/>
        </p:nvSpPr>
        <p:spPr>
          <a:xfrm flipH="1" flipV="1">
            <a:off x="2194920" y="2349360"/>
            <a:ext cx="720360" cy="431280"/>
          </a:xfrm>
          <a:prstGeom prst="straightConnector1">
            <a:avLst/>
          </a:prstGeom>
          <a:noFill/>
          <a:ln w="38160">
            <a:solidFill>
              <a:srgbClr val="884DA7"/>
            </a:solidFill>
            <a:round/>
            <a:tailEnd type="arrow" w="med" len="med"/>
          </a:ln>
        </p:spPr>
      </p:sp>
      <p:sp>
        <p:nvSpPr>
          <p:cNvPr id="310" name="CustomShape 10"/>
          <p:cNvSpPr/>
          <p:nvPr/>
        </p:nvSpPr>
        <p:spPr>
          <a:xfrm>
            <a:off x="5369760" y="5877360"/>
            <a:ext cx="713880" cy="285480"/>
          </a:xfrm>
          <a:prstGeom prst="triangle">
            <a:avLst>
              <a:gd name="adj" fmla="val 50000"/>
            </a:avLst>
          </a:prstGeom>
          <a:solidFill>
            <a:srgbClr val="884DA7"/>
          </a:solidFill>
          <a:ln w="9360">
            <a:solidFill>
              <a:srgbClr val="7030A0"/>
            </a:solidFill>
            <a:round/>
          </a:ln>
        </p:spPr>
      </p:sp>
      <p:sp>
        <p:nvSpPr>
          <p:cNvPr id="311" name="CustomShape 11"/>
          <p:cNvSpPr/>
          <p:nvPr/>
        </p:nvSpPr>
        <p:spPr>
          <a:xfrm>
            <a:off x="4716000" y="4869000"/>
            <a:ext cx="2088000" cy="935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Voie technologique </a:t>
            </a:r>
            <a:endParaRPr/>
          </a:p>
        </p:txBody>
      </p:sp>
      <p:sp>
        <p:nvSpPr>
          <p:cNvPr id="312" name="CustomShape 12"/>
          <p:cNvSpPr/>
          <p:nvPr/>
        </p:nvSpPr>
        <p:spPr>
          <a:xfrm>
            <a:off x="5032440" y="4005000"/>
            <a:ext cx="1411200" cy="647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1</a:t>
            </a:r>
            <a:r>
              <a:rPr lang="fr-FR" sz="2400" b="1" baseline="30000">
                <a:solidFill>
                  <a:srgbClr val="884DA7"/>
                </a:solidFill>
                <a:latin typeface="Calibri"/>
                <a:ea typeface="MS Gothic"/>
              </a:rPr>
              <a:t>ère</a:t>
            </a:r>
            <a:endParaRPr/>
          </a:p>
        </p:txBody>
      </p:sp>
      <p:sp>
        <p:nvSpPr>
          <p:cNvPr id="313" name="CustomShape 13"/>
          <p:cNvSpPr/>
          <p:nvPr/>
        </p:nvSpPr>
        <p:spPr>
          <a:xfrm>
            <a:off x="5032440" y="3213000"/>
            <a:ext cx="1411200" cy="647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T</a:t>
            </a:r>
            <a:r>
              <a:rPr lang="fr-FR" sz="2400" b="1" baseline="30000">
                <a:solidFill>
                  <a:srgbClr val="884DA7"/>
                </a:solidFill>
                <a:latin typeface="Calibri"/>
                <a:ea typeface="MS Gothic"/>
              </a:rPr>
              <a:t>ale</a:t>
            </a:r>
            <a:endParaRPr/>
          </a:p>
        </p:txBody>
      </p:sp>
      <p:sp>
        <p:nvSpPr>
          <p:cNvPr id="314" name="CustomShape 14"/>
          <p:cNvSpPr/>
          <p:nvPr/>
        </p:nvSpPr>
        <p:spPr>
          <a:xfrm>
            <a:off x="4643280" y="2276640"/>
            <a:ext cx="2304720" cy="936360"/>
          </a:xfrm>
          <a:prstGeom prst="rect">
            <a:avLst/>
          </a:prstGeom>
          <a:noFill/>
          <a:ln w="9360">
            <a:noFill/>
          </a:ln>
        </p:spPr>
        <p:txBody>
          <a:bodyPr lIns="82800" tIns="41400" rIns="82800" bIns="41400"/>
          <a:lstStyle/>
          <a:p>
            <a:pPr algn="ctr">
              <a:lnSpc>
                <a:spcPct val="100000"/>
              </a:lnSpc>
            </a:pPr>
            <a:r>
              <a:rPr lang="fr-FR" sz="2800" b="1">
                <a:solidFill>
                  <a:srgbClr val="884DA7"/>
                </a:solidFill>
                <a:latin typeface="Calibri"/>
                <a:ea typeface="MS Gothic"/>
              </a:rPr>
              <a:t>Bac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800" b="1">
                <a:solidFill>
                  <a:srgbClr val="884DA7"/>
                </a:solidFill>
                <a:latin typeface="Calibri"/>
                <a:ea typeface="MS Gothic"/>
              </a:rPr>
              <a:t>technologique </a:t>
            </a:r>
            <a:endParaRPr/>
          </a:p>
        </p:txBody>
      </p:sp>
      <p:sp>
        <p:nvSpPr>
          <p:cNvPr id="315" name="CustomShape 15"/>
          <p:cNvSpPr/>
          <p:nvPr/>
        </p:nvSpPr>
        <p:spPr>
          <a:xfrm flipV="1">
            <a:off x="6372360" y="2349000"/>
            <a:ext cx="720360" cy="431280"/>
          </a:xfrm>
          <a:prstGeom prst="straightConnector1">
            <a:avLst/>
          </a:prstGeom>
          <a:noFill/>
          <a:ln w="38160">
            <a:solidFill>
              <a:srgbClr val="884DA7"/>
            </a:solidFill>
            <a:round/>
            <a:tailEnd type="arrow" w="med" len="med"/>
          </a:ln>
        </p:spPr>
      </p:sp>
      <p:sp>
        <p:nvSpPr>
          <p:cNvPr id="316" name="CustomShape 16"/>
          <p:cNvSpPr/>
          <p:nvPr/>
        </p:nvSpPr>
        <p:spPr>
          <a:xfrm>
            <a:off x="5004000" y="908640"/>
            <a:ext cx="3959640" cy="13636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BBAE98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 dirty="0">
                <a:solidFill>
                  <a:srgbClr val="000000"/>
                </a:solidFill>
                <a:latin typeface="Calibri"/>
                <a:ea typeface="MS Gothic"/>
              </a:rPr>
              <a:t>BTS (2ans) et BUT (3 ans)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 dirty="0">
                <a:solidFill>
                  <a:srgbClr val="000000"/>
                </a:solidFill>
                <a:latin typeface="Calibri"/>
                <a:ea typeface="MS Gothic"/>
              </a:rPr>
              <a:t>Écoles spécialisées (3 à 5 ans)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fr-FR" b="1" dirty="0">
                <a:solidFill>
                  <a:srgbClr val="000000"/>
                </a:solidFill>
                <a:latin typeface="Calibri"/>
                <a:ea typeface="MS Gothic"/>
              </a:rPr>
              <a:t>CPGE réservées aux bacs techno</a:t>
            </a:r>
            <a:endParaRPr dirty="0"/>
          </a:p>
        </p:txBody>
      </p:sp>
      <p:sp>
        <p:nvSpPr>
          <p:cNvPr id="317" name="CustomShape 17"/>
          <p:cNvSpPr/>
          <p:nvPr/>
        </p:nvSpPr>
        <p:spPr>
          <a:xfrm>
            <a:off x="6802560" y="3213000"/>
            <a:ext cx="2341440" cy="9133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000000"/>
                </a:solidFill>
                <a:latin typeface="Calibri"/>
                <a:ea typeface="MS Gothic"/>
              </a:rPr>
              <a:t>8 séries : STMG, STI2D, ST2S, STL, STD2A, STRH, STAV, S2TMD,  où cours théoriques alternent avec travaux dirigés (dossiers, cas concrets et manipulations).</a:t>
            </a:r>
            <a:endParaRPr dirty="0"/>
          </a:p>
        </p:txBody>
      </p:sp>
      <p:sp>
        <p:nvSpPr>
          <p:cNvPr id="318" name="CustomShape 18"/>
          <p:cNvSpPr/>
          <p:nvPr/>
        </p:nvSpPr>
        <p:spPr>
          <a:xfrm>
            <a:off x="357120" y="68040"/>
            <a:ext cx="8572320" cy="575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dirty="0">
                <a:solidFill>
                  <a:srgbClr val="884DA7"/>
                </a:solidFill>
                <a:ea typeface="MS Gothic"/>
              </a:rPr>
              <a:t>Après la 2</a:t>
            </a:r>
            <a:r>
              <a:rPr lang="fr-FR" sz="2800" b="1" baseline="30000" dirty="0">
                <a:solidFill>
                  <a:srgbClr val="884DA7"/>
                </a:solidFill>
                <a:ea typeface="MS Gothic"/>
              </a:rPr>
              <a:t>nde</a:t>
            </a:r>
            <a:r>
              <a:rPr lang="fr-FR" sz="2800" b="1" dirty="0">
                <a:solidFill>
                  <a:srgbClr val="884DA7"/>
                </a:solidFill>
                <a:ea typeface="MS Gothic"/>
              </a:rPr>
              <a:t> générale et technologique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8786" name="Picture 2" descr="G:\Coralie CIO 2018-19\College Wanda Landowska\carte des formations 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742"/>
            <a:ext cx="9144377" cy="649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179640" y="1807560"/>
            <a:ext cx="8784720" cy="32004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884DA7"/>
                </a:solidFill>
                <a:ea typeface="MS Gothic"/>
              </a:rPr>
              <a:t>CALENDRIER</a:t>
            </a:r>
            <a:endParaRPr dirty="0"/>
          </a:p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884DA7"/>
                </a:solidFill>
                <a:ea typeface="MS Gothic"/>
              </a:rPr>
              <a:t>ET PROCEDURES</a:t>
            </a:r>
            <a:endParaRPr dirty="0"/>
          </a:p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884DA7"/>
                </a:solidFill>
                <a:ea typeface="MS Gothic"/>
              </a:rPr>
              <a:t>D’ORIENTATION</a:t>
            </a:r>
            <a:endParaRPr dirty="0"/>
          </a:p>
        </p:txBody>
      </p:sp>
      <p:pic>
        <p:nvPicPr>
          <p:cNvPr id="320" name="Imag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6360" y="259920"/>
            <a:ext cx="1547280" cy="1547280"/>
          </a:xfrm>
          <a:prstGeom prst="rect">
            <a:avLst/>
          </a:prstGeom>
          <a:ln>
            <a:noFill/>
          </a:ln>
        </p:spPr>
      </p:pic>
      <p:pic>
        <p:nvPicPr>
          <p:cNvPr id="321" name="Imag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410360"/>
            <a:ext cx="2279880" cy="23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0" y="176798"/>
            <a:ext cx="9144000" cy="22453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solidFill>
                  <a:srgbClr val="884DA7"/>
                </a:solidFill>
                <a:ea typeface="MS Gothic"/>
              </a:rPr>
              <a:t>Deuxième trimestre</a:t>
            </a:r>
            <a:r>
              <a:rPr lang="fr-FR" sz="2400" b="1" dirty="0">
                <a:solidFill>
                  <a:srgbClr val="884DA7"/>
                </a:solidFill>
                <a:ea typeface="MS Gothic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fr-FR" sz="2600" b="1" dirty="0">
                <a:solidFill>
                  <a:srgbClr val="884DA7"/>
                </a:solidFill>
                <a:latin typeface="Lucida Handwriting"/>
                <a:ea typeface="MS Gothic"/>
              </a:rPr>
              <a:t>« </a:t>
            </a:r>
            <a:r>
              <a:rPr lang="fr-FR" sz="2800" b="1" dirty="0">
                <a:solidFill>
                  <a:srgbClr val="884DA7"/>
                </a:solidFill>
                <a:latin typeface="Lucida Handwriting"/>
                <a:ea typeface="MS Gothic"/>
              </a:rPr>
              <a:t>VOEUX PROVISOIRE S»</a:t>
            </a:r>
            <a:endParaRPr dirty="0"/>
          </a:p>
        </p:txBody>
      </p:sp>
      <p:sp>
        <p:nvSpPr>
          <p:cNvPr id="323" name="CustomShape 2"/>
          <p:cNvSpPr/>
          <p:nvPr/>
        </p:nvSpPr>
        <p:spPr>
          <a:xfrm>
            <a:off x="336885" y="2455409"/>
            <a:ext cx="7880684" cy="3584444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L’élève et sa famille formulent des </a:t>
            </a: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intentions d'orientation : jusqu’au 7 février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en ligne sur le site : </a:t>
            </a:r>
            <a:endParaRPr lang="fr-FR" sz="2400" u="sng" dirty="0"/>
          </a:p>
          <a:p>
            <a:pPr algn="ctr">
              <a:lnSpc>
                <a:spcPct val="100000"/>
              </a:lnSpc>
            </a:pPr>
            <a:r>
              <a:rPr lang="fr-FR" sz="2400" u="sng" dirty="0">
                <a:hlinkClick r:id="rId3"/>
              </a:rPr>
              <a:t>https://teleservices.ac-versailles.fr/ts</a:t>
            </a:r>
            <a:r>
              <a:rPr lang="es-ES" sz="2400" u="sng" dirty="0"/>
              <a:t> </a:t>
            </a:r>
            <a:endParaRPr sz="2400" dirty="0"/>
          </a:p>
          <a:p>
            <a:pPr lvl="2"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Suite au conseil de classe du 2</a:t>
            </a:r>
            <a:r>
              <a:rPr lang="fr-FR" sz="2400" b="1" baseline="30000" dirty="0">
                <a:solidFill>
                  <a:srgbClr val="161616"/>
                </a:solidFill>
                <a:latin typeface="Calibri"/>
                <a:ea typeface="MS Gothic"/>
              </a:rPr>
              <a:t>ème</a:t>
            </a: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 trimestre , un premier avis sur les choix de l’élève et de sa famille est donné par l’équipe éducative : </a:t>
            </a: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avis provisoire.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682680" y="2945520"/>
            <a:ext cx="1439640" cy="52524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Désaccord</a:t>
            </a:r>
            <a:endParaRPr/>
          </a:p>
        </p:txBody>
      </p:sp>
      <p:sp>
        <p:nvSpPr>
          <p:cNvPr id="341" name="CustomShape 2"/>
          <p:cNvSpPr/>
          <p:nvPr/>
        </p:nvSpPr>
        <p:spPr>
          <a:xfrm>
            <a:off x="3492360" y="5373720"/>
            <a:ext cx="1907640" cy="1126800"/>
          </a:xfrm>
          <a:prstGeom prst="roundRect">
            <a:avLst>
              <a:gd name="adj" fmla="val 16667"/>
            </a:avLst>
          </a:prstGeom>
          <a:solidFill>
            <a:srgbClr val="884DA7"/>
          </a:solidFill>
          <a:ln w="76320">
            <a:solidFill>
              <a:srgbClr val="FFFF99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2100" b="1">
                <a:solidFill>
                  <a:srgbClr val="FEF86C"/>
                </a:solidFill>
                <a:latin typeface="Calibri"/>
                <a:ea typeface="MS Gothic"/>
              </a:rPr>
              <a:t>Décision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100" b="1">
                <a:solidFill>
                  <a:srgbClr val="FEF86C"/>
                </a:solidFill>
                <a:latin typeface="Calibri"/>
                <a:ea typeface="MS Gothic"/>
              </a:rPr>
              <a:t>d’orientation</a:t>
            </a:r>
            <a:endParaRPr/>
          </a:p>
        </p:txBody>
      </p:sp>
      <p:sp>
        <p:nvSpPr>
          <p:cNvPr id="342" name="CustomShape 3"/>
          <p:cNvSpPr/>
          <p:nvPr/>
        </p:nvSpPr>
        <p:spPr>
          <a:xfrm>
            <a:off x="5579432" y="3632968"/>
            <a:ext cx="3347640" cy="52200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Entretien chef d’établissement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et famille</a:t>
            </a:r>
            <a:endParaRPr/>
          </a:p>
        </p:txBody>
      </p:sp>
      <p:sp>
        <p:nvSpPr>
          <p:cNvPr id="343" name="CustomShape 4"/>
          <p:cNvSpPr/>
          <p:nvPr/>
        </p:nvSpPr>
        <p:spPr>
          <a:xfrm>
            <a:off x="7164360" y="5661000"/>
            <a:ext cx="1854000" cy="50400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Commission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d’appel</a:t>
            </a:r>
            <a:endParaRPr/>
          </a:p>
        </p:txBody>
      </p:sp>
      <p:sp>
        <p:nvSpPr>
          <p:cNvPr id="344" name="CustomShape 5"/>
          <p:cNvSpPr/>
          <p:nvPr/>
        </p:nvSpPr>
        <p:spPr>
          <a:xfrm>
            <a:off x="4932000" y="2000160"/>
            <a:ext cx="360" cy="28548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45" name="CustomShape 6"/>
          <p:cNvSpPr/>
          <p:nvPr/>
        </p:nvSpPr>
        <p:spPr>
          <a:xfrm>
            <a:off x="4932000" y="2785680"/>
            <a:ext cx="360" cy="4269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46" name="CustomShape 7"/>
          <p:cNvSpPr/>
          <p:nvPr/>
        </p:nvSpPr>
        <p:spPr>
          <a:xfrm>
            <a:off x="8091360" y="5102280"/>
            <a:ext cx="360" cy="558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47" name="CustomShape 8"/>
          <p:cNvSpPr/>
          <p:nvPr/>
        </p:nvSpPr>
        <p:spPr>
          <a:xfrm rot="5400000" flipH="1">
            <a:off x="7567920" y="4068360"/>
            <a:ext cx="414000" cy="611640"/>
          </a:xfrm>
          <a:prstGeom prst="bentConnector3">
            <a:avLst>
              <a:gd name="adj1" fmla="val 50000"/>
            </a:avLst>
          </a:prstGeom>
          <a:noFill/>
          <a:ln w="108000">
            <a:solidFill>
              <a:srgbClr val="884DA7"/>
            </a:solidFill>
            <a:miter/>
          </a:ln>
        </p:spPr>
      </p:sp>
      <p:sp>
        <p:nvSpPr>
          <p:cNvPr id="348" name="CustomShape 9"/>
          <p:cNvSpPr/>
          <p:nvPr/>
        </p:nvSpPr>
        <p:spPr>
          <a:xfrm rot="5400000">
            <a:off x="6741360" y="3852720"/>
            <a:ext cx="414000" cy="1043280"/>
          </a:xfrm>
          <a:prstGeom prst="bentConnector3">
            <a:avLst>
              <a:gd name="adj1" fmla="val 50000"/>
            </a:avLst>
          </a:prstGeom>
          <a:noFill/>
          <a:ln w="108000">
            <a:solidFill>
              <a:srgbClr val="884DA7"/>
            </a:solidFill>
            <a:miter/>
          </a:ln>
        </p:spPr>
      </p:sp>
      <p:sp>
        <p:nvSpPr>
          <p:cNvPr id="349" name="CustomShape 10"/>
          <p:cNvSpPr/>
          <p:nvPr/>
        </p:nvSpPr>
        <p:spPr>
          <a:xfrm>
            <a:off x="2195640" y="1052640"/>
            <a:ext cx="1552320" cy="36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350" name="CustomShape 11"/>
          <p:cNvSpPr/>
          <p:nvPr/>
        </p:nvSpPr>
        <p:spPr>
          <a:xfrm>
            <a:off x="2674800" y="1760400"/>
            <a:ext cx="744120" cy="5832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351" name="CustomShape 12"/>
          <p:cNvSpPr/>
          <p:nvPr/>
        </p:nvSpPr>
        <p:spPr>
          <a:xfrm>
            <a:off x="2700360" y="2529000"/>
            <a:ext cx="504360" cy="9000"/>
          </a:xfrm>
          <a:prstGeom prst="straightConnector1">
            <a:avLst/>
          </a:prstGeom>
          <a:noFill/>
          <a:ln w="9360">
            <a:noFill/>
          </a:ln>
        </p:spPr>
      </p:sp>
      <p:sp>
        <p:nvSpPr>
          <p:cNvPr id="352" name="CustomShape 13"/>
          <p:cNvSpPr/>
          <p:nvPr/>
        </p:nvSpPr>
        <p:spPr>
          <a:xfrm flipV="1">
            <a:off x="3501189" y="3219838"/>
            <a:ext cx="3198411" cy="45719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53" name="CustomShape 14"/>
          <p:cNvSpPr/>
          <p:nvPr/>
        </p:nvSpPr>
        <p:spPr>
          <a:xfrm flipH="1">
            <a:off x="5363280" y="5937120"/>
            <a:ext cx="1799640" cy="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  <a:tailEnd type="triangle" w="med" len="med"/>
          </a:ln>
        </p:spPr>
      </p:sp>
      <p:sp>
        <p:nvSpPr>
          <p:cNvPr id="354" name="CustomShape 15"/>
          <p:cNvSpPr/>
          <p:nvPr/>
        </p:nvSpPr>
        <p:spPr>
          <a:xfrm rot="10800000" flipV="1">
            <a:off x="4447080" y="4868640"/>
            <a:ext cx="1348920" cy="466200"/>
          </a:xfrm>
          <a:prstGeom prst="bentConnector2">
            <a:avLst/>
          </a:prstGeom>
          <a:noFill/>
          <a:ln w="108000">
            <a:solidFill>
              <a:srgbClr val="884DA7"/>
            </a:solidFill>
            <a:miter/>
            <a:tailEnd type="triangle" w="med" len="med"/>
          </a:ln>
        </p:spPr>
      </p:sp>
      <p:sp>
        <p:nvSpPr>
          <p:cNvPr id="355" name="CustomShape 16"/>
          <p:cNvSpPr/>
          <p:nvPr/>
        </p:nvSpPr>
        <p:spPr>
          <a:xfrm>
            <a:off x="3868560" y="1500120"/>
            <a:ext cx="2071440" cy="52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00000">
                <a:srgbClr val="996633"/>
              </a:gs>
            </a:gsLst>
            <a:lin ang="2700000"/>
          </a:gradFill>
          <a:ln w="9360">
            <a:solidFill>
              <a:srgbClr val="663399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Vœux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de la famille</a:t>
            </a:r>
            <a:endParaRPr/>
          </a:p>
        </p:txBody>
      </p:sp>
      <p:sp>
        <p:nvSpPr>
          <p:cNvPr id="356" name="CustomShape 17"/>
          <p:cNvSpPr/>
          <p:nvPr/>
        </p:nvSpPr>
        <p:spPr>
          <a:xfrm>
            <a:off x="7452360" y="3463200"/>
            <a:ext cx="360" cy="17964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57" name="CustomShape 18"/>
          <p:cNvSpPr/>
          <p:nvPr/>
        </p:nvSpPr>
        <p:spPr>
          <a:xfrm>
            <a:off x="7346880" y="4572000"/>
            <a:ext cx="1439640" cy="52524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Désaccord</a:t>
            </a:r>
            <a:endParaRPr/>
          </a:p>
        </p:txBody>
      </p:sp>
      <p:sp>
        <p:nvSpPr>
          <p:cNvPr id="358" name="CustomShape 19"/>
          <p:cNvSpPr/>
          <p:nvPr/>
        </p:nvSpPr>
        <p:spPr>
          <a:xfrm>
            <a:off x="5632560" y="4572000"/>
            <a:ext cx="1439640" cy="52344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Accord</a:t>
            </a:r>
            <a:endParaRPr/>
          </a:p>
        </p:txBody>
      </p:sp>
      <p:sp>
        <p:nvSpPr>
          <p:cNvPr id="359" name="CustomShape 20"/>
          <p:cNvSpPr/>
          <p:nvPr/>
        </p:nvSpPr>
        <p:spPr>
          <a:xfrm>
            <a:off x="3646800" y="2276640"/>
            <a:ext cx="2580840" cy="52344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Proposition d’orientation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du conseil de classe</a:t>
            </a:r>
            <a:endParaRPr/>
          </a:p>
        </p:txBody>
      </p:sp>
      <p:pic>
        <p:nvPicPr>
          <p:cNvPr id="361" name="Picture 2"/>
          <p:cNvPicPr/>
          <p:nvPr/>
        </p:nvPicPr>
        <p:blipFill>
          <a:blip r:embed="rId3" cstate="print"/>
          <a:srcRect l="740989" t="514444" r="-1061493" b="330185"/>
          <a:stretch>
            <a:fillRect/>
          </a:stretch>
        </p:blipFill>
        <p:spPr>
          <a:xfrm>
            <a:off x="53280" y="98280"/>
            <a:ext cx="3551040" cy="4931640"/>
          </a:xfrm>
          <a:prstGeom prst="rect">
            <a:avLst/>
          </a:prstGeom>
          <a:ln>
            <a:noFill/>
          </a:ln>
        </p:spPr>
      </p:pic>
      <p:sp>
        <p:nvSpPr>
          <p:cNvPr id="25" name="CustomShape 12"/>
          <p:cNvSpPr/>
          <p:nvPr/>
        </p:nvSpPr>
        <p:spPr>
          <a:xfrm>
            <a:off x="0" y="0"/>
            <a:ext cx="9144000" cy="13392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rgbClr val="884DA7"/>
                </a:solidFill>
                <a:latin typeface="Arial"/>
                <a:ea typeface="MS Gothic"/>
              </a:rPr>
              <a:t> </a:t>
            </a:r>
            <a:r>
              <a:rPr lang="fr-FR" sz="4000" b="1" dirty="0">
                <a:solidFill>
                  <a:srgbClr val="884DA7"/>
                </a:solidFill>
                <a:ea typeface="MS Gothic"/>
              </a:rPr>
              <a:t>Troisième trimestre 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884DA7"/>
                </a:solidFill>
                <a:latin typeface="Lucida Handwriting"/>
                <a:ea typeface="MS Gothic"/>
              </a:rPr>
              <a:t>             </a:t>
            </a:r>
            <a:r>
              <a:rPr lang="fr-FR" sz="2800" b="1" dirty="0">
                <a:solidFill>
                  <a:srgbClr val="884DA7"/>
                </a:solidFill>
                <a:latin typeface="Lucida Handwriting"/>
                <a:ea typeface="MS Gothic"/>
              </a:rPr>
              <a:t>« </a:t>
            </a:r>
            <a:r>
              <a:rPr lang="fr-FR" sz="2400" b="1" dirty="0">
                <a:solidFill>
                  <a:srgbClr val="884DA7"/>
                </a:solidFill>
                <a:latin typeface="Lucida Handwriting"/>
                <a:ea typeface="MS Gothic"/>
              </a:rPr>
              <a:t>VOEUX DEFINITIFS »</a:t>
            </a:r>
            <a:r>
              <a:rPr lang="fr-FR" sz="2800" b="1" dirty="0">
                <a:solidFill>
                  <a:srgbClr val="884DA7"/>
                </a:solidFill>
                <a:latin typeface="Lucida Handwriting"/>
                <a:ea typeface="MS Gothic"/>
              </a:rPr>
              <a:t>		</a:t>
            </a:r>
            <a:endParaRPr dirty="0"/>
          </a:p>
        </p:txBody>
      </p:sp>
      <p:sp>
        <p:nvSpPr>
          <p:cNvPr id="28" name="CustomShape 2"/>
          <p:cNvSpPr/>
          <p:nvPr/>
        </p:nvSpPr>
        <p:spPr>
          <a:xfrm>
            <a:off x="2734827" y="3015531"/>
            <a:ext cx="1439640" cy="52344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 dirty="0">
                <a:solidFill>
                  <a:srgbClr val="884DA7"/>
                </a:solidFill>
                <a:latin typeface="Calibri"/>
                <a:ea typeface="MS Gothic"/>
              </a:rPr>
              <a:t>Accord</a:t>
            </a:r>
            <a:endParaRPr dirty="0"/>
          </a:p>
        </p:txBody>
      </p:sp>
      <p:sp>
        <p:nvSpPr>
          <p:cNvPr id="29" name="CustomShape 9"/>
          <p:cNvSpPr/>
          <p:nvPr/>
        </p:nvSpPr>
        <p:spPr>
          <a:xfrm>
            <a:off x="3478345" y="3541945"/>
            <a:ext cx="45719" cy="1848202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AutoShape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5800" y="1268280"/>
            <a:ext cx="137520" cy="496080"/>
          </a:xfrm>
          <a:prstGeom prst="rect">
            <a:avLst/>
          </a:prstGeom>
          <a:ln w="9360">
            <a:noFill/>
          </a:ln>
        </p:spPr>
      </p:pic>
      <p:sp>
        <p:nvSpPr>
          <p:cNvPr id="363" name="CustomShape 1"/>
          <p:cNvSpPr/>
          <p:nvPr/>
        </p:nvSpPr>
        <p:spPr>
          <a:xfrm rot="16200000" flipH="1">
            <a:off x="1512360" y="829080"/>
            <a:ext cx="285120" cy="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64" name="CustomShape 2"/>
          <p:cNvSpPr/>
          <p:nvPr/>
        </p:nvSpPr>
        <p:spPr>
          <a:xfrm rot="16200000" flipH="1">
            <a:off x="5509440" y="4265280"/>
            <a:ext cx="413640" cy="611280"/>
          </a:xfrm>
          <a:prstGeom prst="bentConnector3">
            <a:avLst>
              <a:gd name="adj1" fmla="val 50000"/>
            </a:avLst>
          </a:prstGeom>
          <a:noFill/>
          <a:ln w="108000">
            <a:solidFill>
              <a:srgbClr val="884DA7"/>
            </a:solidFill>
            <a:miter/>
          </a:ln>
        </p:spPr>
      </p:sp>
      <p:sp>
        <p:nvSpPr>
          <p:cNvPr id="365" name="CustomShape 3"/>
          <p:cNvSpPr/>
          <p:nvPr/>
        </p:nvSpPr>
        <p:spPr>
          <a:xfrm rot="5400000">
            <a:off x="4416120" y="4049280"/>
            <a:ext cx="413640" cy="1042920"/>
          </a:xfrm>
          <a:prstGeom prst="bentConnector3">
            <a:avLst>
              <a:gd name="adj1" fmla="val 50000"/>
            </a:avLst>
          </a:prstGeom>
          <a:noFill/>
          <a:ln w="108000">
            <a:solidFill>
              <a:srgbClr val="884DA7"/>
            </a:solidFill>
            <a:miter/>
          </a:ln>
        </p:spPr>
      </p:sp>
      <p:sp>
        <p:nvSpPr>
          <p:cNvPr id="366" name="CustomShape 4"/>
          <p:cNvSpPr/>
          <p:nvPr/>
        </p:nvSpPr>
        <p:spPr>
          <a:xfrm>
            <a:off x="2700360" y="189000"/>
            <a:ext cx="4679280" cy="458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Times New Roman"/>
                <a:ea typeface="SimSun"/>
              </a:rPr>
              <a:t>--------------------------------------------</a:t>
            </a:r>
            <a:endParaRPr/>
          </a:p>
        </p:txBody>
      </p:sp>
      <p:sp>
        <p:nvSpPr>
          <p:cNvPr id="367" name="CustomShape 5"/>
          <p:cNvSpPr/>
          <p:nvPr/>
        </p:nvSpPr>
        <p:spPr>
          <a:xfrm>
            <a:off x="3132000" y="981000"/>
            <a:ext cx="4318920" cy="458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Times New Roman"/>
                <a:ea typeface="SimSun"/>
              </a:rPr>
              <a:t>----------------------------------------</a:t>
            </a:r>
            <a:endParaRPr/>
          </a:p>
        </p:txBody>
      </p:sp>
      <p:sp>
        <p:nvSpPr>
          <p:cNvPr id="368" name="CustomShape 6"/>
          <p:cNvSpPr/>
          <p:nvPr/>
        </p:nvSpPr>
        <p:spPr>
          <a:xfrm>
            <a:off x="7003080" y="5877000"/>
            <a:ext cx="537480" cy="4586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Times New Roman"/>
                <a:ea typeface="SimSun"/>
              </a:rPr>
              <a:t>------</a:t>
            </a:r>
            <a:endParaRPr/>
          </a:p>
        </p:txBody>
      </p:sp>
      <p:sp>
        <p:nvSpPr>
          <p:cNvPr id="369" name="CustomShape 7"/>
          <p:cNvSpPr/>
          <p:nvPr/>
        </p:nvSpPr>
        <p:spPr>
          <a:xfrm>
            <a:off x="7308360" y="260280"/>
            <a:ext cx="927360" cy="3362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161616"/>
                </a:solidFill>
                <a:latin typeface="Comic Sans MS"/>
                <a:ea typeface="MS Gothic"/>
              </a:rPr>
              <a:t>2</a:t>
            </a:r>
            <a:r>
              <a:rPr lang="fr-FR" sz="1400" b="1" baseline="30000" dirty="0">
                <a:solidFill>
                  <a:srgbClr val="161616"/>
                </a:solidFill>
                <a:latin typeface="Comic Sans MS"/>
                <a:ea typeface="MS Gothic"/>
              </a:rPr>
              <a:t>ème</a:t>
            </a:r>
            <a:r>
              <a:rPr lang="fr-FR" sz="1400" b="1" dirty="0">
                <a:solidFill>
                  <a:srgbClr val="161616"/>
                </a:solidFill>
                <a:latin typeface="Comic Sans MS"/>
                <a:ea typeface="MS Gothic"/>
              </a:rPr>
              <a:t> trimestre</a:t>
            </a:r>
            <a:endParaRPr sz="1600" dirty="0"/>
          </a:p>
        </p:txBody>
      </p:sp>
      <p:sp>
        <p:nvSpPr>
          <p:cNvPr id="370" name="CustomShape 8"/>
          <p:cNvSpPr/>
          <p:nvPr/>
        </p:nvSpPr>
        <p:spPr>
          <a:xfrm>
            <a:off x="7204680" y="936000"/>
            <a:ext cx="1147320" cy="5803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Conseil de classe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 du 2</a:t>
            </a:r>
            <a:r>
              <a:rPr lang="fr-FR" sz="1400" b="1" baseline="30000" dirty="0">
                <a:solidFill>
                  <a:srgbClr val="000000"/>
                </a:solidFill>
                <a:latin typeface="Comic Sans MS"/>
                <a:ea typeface="SimSun"/>
              </a:rPr>
              <a:t>ème</a:t>
            </a:r>
            <a:r>
              <a:rPr lang="fr-FR" sz="1400" b="1" baseline="101000" dirty="0">
                <a:solidFill>
                  <a:srgbClr val="000000"/>
                </a:solidFill>
                <a:latin typeface="Comic Sans MS"/>
                <a:ea typeface="SimSun"/>
              </a:rPr>
              <a:t> 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trimestre</a:t>
            </a:r>
            <a:endParaRPr sz="1600" dirty="0"/>
          </a:p>
        </p:txBody>
      </p:sp>
      <p:sp>
        <p:nvSpPr>
          <p:cNvPr id="371" name="CustomShape 9"/>
          <p:cNvSpPr/>
          <p:nvPr/>
        </p:nvSpPr>
        <p:spPr>
          <a:xfrm>
            <a:off x="7416000" y="1751760"/>
            <a:ext cx="423000" cy="3362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Avril à Mai</a:t>
            </a:r>
            <a:endParaRPr sz="1600" dirty="0"/>
          </a:p>
        </p:txBody>
      </p:sp>
      <p:sp>
        <p:nvSpPr>
          <p:cNvPr id="372" name="CustomShape 10"/>
          <p:cNvSpPr/>
          <p:nvPr/>
        </p:nvSpPr>
        <p:spPr>
          <a:xfrm>
            <a:off x="7255800" y="2443680"/>
            <a:ext cx="1240200" cy="58032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Conseil de classe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du 3</a:t>
            </a:r>
            <a:r>
              <a:rPr lang="fr-FR" sz="1400" b="1" baseline="30000" dirty="0">
                <a:solidFill>
                  <a:srgbClr val="000000"/>
                </a:solidFill>
                <a:latin typeface="Comic Sans MS"/>
                <a:ea typeface="SimSun"/>
              </a:rPr>
              <a:t>ème</a:t>
            </a:r>
            <a:r>
              <a:rPr lang="fr-FR" sz="1400" b="1" dirty="0">
                <a:solidFill>
                  <a:srgbClr val="000000"/>
                </a:solidFill>
                <a:latin typeface="Comic Sans MS"/>
                <a:ea typeface="SimSun"/>
              </a:rPr>
              <a:t> trimestre</a:t>
            </a:r>
            <a:endParaRPr sz="1600" dirty="0"/>
          </a:p>
        </p:txBody>
      </p:sp>
      <p:sp>
        <p:nvSpPr>
          <p:cNvPr id="373" name="CustomShape 11"/>
          <p:cNvSpPr/>
          <p:nvPr/>
        </p:nvSpPr>
        <p:spPr>
          <a:xfrm>
            <a:off x="7483320" y="4869000"/>
            <a:ext cx="493200" cy="3362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600" b="1" dirty="0">
                <a:solidFill>
                  <a:srgbClr val="000000"/>
                </a:solidFill>
                <a:latin typeface="Sophie"/>
                <a:ea typeface="SimSun"/>
              </a:rPr>
              <a:t>  </a:t>
            </a:r>
            <a:r>
              <a:rPr lang="fr-FR" sz="1600" b="1" dirty="0">
                <a:solidFill>
                  <a:srgbClr val="000000"/>
                </a:solidFill>
                <a:latin typeface="Comic Sans MS"/>
                <a:ea typeface="SimSun"/>
              </a:rPr>
              <a:t>Juin</a:t>
            </a:r>
            <a:endParaRPr dirty="0"/>
          </a:p>
        </p:txBody>
      </p:sp>
      <p:sp>
        <p:nvSpPr>
          <p:cNvPr id="374" name="CustomShape 12"/>
          <p:cNvSpPr/>
          <p:nvPr/>
        </p:nvSpPr>
        <p:spPr>
          <a:xfrm>
            <a:off x="7695360" y="5950080"/>
            <a:ext cx="651600" cy="3675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600" b="1">
                <a:solidFill>
                  <a:srgbClr val="000000"/>
                </a:solidFill>
                <a:latin typeface="Comic Sans MS"/>
                <a:ea typeface="SimSun"/>
              </a:rPr>
              <a:t>Fin Juin</a:t>
            </a:r>
            <a:endParaRPr/>
          </a:p>
        </p:txBody>
      </p:sp>
      <p:sp>
        <p:nvSpPr>
          <p:cNvPr id="375" name="CustomShape 13"/>
          <p:cNvSpPr/>
          <p:nvPr/>
        </p:nvSpPr>
        <p:spPr>
          <a:xfrm>
            <a:off x="1665000" y="3660120"/>
            <a:ext cx="360" cy="1917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  <a:tailEnd type="triangle" w="med" len="med"/>
          </a:ln>
        </p:spPr>
      </p:sp>
      <p:sp>
        <p:nvSpPr>
          <p:cNvPr id="376" name="CustomShape 14"/>
          <p:cNvSpPr/>
          <p:nvPr/>
        </p:nvSpPr>
        <p:spPr>
          <a:xfrm rot="5400000">
            <a:off x="1539720" y="3053880"/>
            <a:ext cx="210600" cy="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77" name="CustomShape 15"/>
          <p:cNvSpPr/>
          <p:nvPr/>
        </p:nvSpPr>
        <p:spPr>
          <a:xfrm rot="16200000" flipH="1">
            <a:off x="1501200" y="2305440"/>
            <a:ext cx="285120" cy="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78" name="CustomShape 16"/>
          <p:cNvSpPr/>
          <p:nvPr/>
        </p:nvSpPr>
        <p:spPr>
          <a:xfrm>
            <a:off x="414000" y="2439360"/>
            <a:ext cx="2580480" cy="52308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Proposition d’orientation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du conseil de classe</a:t>
            </a:r>
            <a:endParaRPr/>
          </a:p>
        </p:txBody>
      </p:sp>
      <p:sp>
        <p:nvSpPr>
          <p:cNvPr id="379" name="CustomShape 17"/>
          <p:cNvSpPr/>
          <p:nvPr/>
        </p:nvSpPr>
        <p:spPr>
          <a:xfrm>
            <a:off x="933120" y="3159720"/>
            <a:ext cx="1439280" cy="52308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Accord</a:t>
            </a:r>
            <a:endParaRPr/>
          </a:p>
        </p:txBody>
      </p:sp>
      <p:sp>
        <p:nvSpPr>
          <p:cNvPr id="380" name="CustomShape 18"/>
          <p:cNvSpPr/>
          <p:nvPr/>
        </p:nvSpPr>
        <p:spPr>
          <a:xfrm>
            <a:off x="718920" y="5587200"/>
            <a:ext cx="1907280" cy="1126440"/>
          </a:xfrm>
          <a:prstGeom prst="roundRect">
            <a:avLst>
              <a:gd name="adj" fmla="val 16667"/>
            </a:avLst>
          </a:prstGeom>
          <a:solidFill>
            <a:srgbClr val="884DA7"/>
          </a:solidFill>
          <a:ln w="76320">
            <a:solidFill>
              <a:srgbClr val="FFFF99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2100" b="1">
                <a:solidFill>
                  <a:srgbClr val="FEF86C"/>
                </a:solidFill>
                <a:latin typeface="Calibri"/>
                <a:ea typeface="MS Gothic"/>
              </a:rPr>
              <a:t>Décision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100" b="1">
                <a:solidFill>
                  <a:srgbClr val="FEF86C"/>
                </a:solidFill>
                <a:latin typeface="Calibri"/>
                <a:ea typeface="MS Gothic"/>
              </a:rPr>
              <a:t>d’orientation</a:t>
            </a:r>
            <a:endParaRPr/>
          </a:p>
        </p:txBody>
      </p:sp>
      <p:sp>
        <p:nvSpPr>
          <p:cNvPr id="381" name="CustomShape 19"/>
          <p:cNvSpPr/>
          <p:nvPr/>
        </p:nvSpPr>
        <p:spPr>
          <a:xfrm>
            <a:off x="671760" y="1663920"/>
            <a:ext cx="2071080" cy="521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9360"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Vœux définitifs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de la famille</a:t>
            </a:r>
            <a:endParaRPr/>
          </a:p>
        </p:txBody>
      </p:sp>
      <p:sp>
        <p:nvSpPr>
          <p:cNvPr id="382" name="CustomShape 20"/>
          <p:cNvSpPr/>
          <p:nvPr/>
        </p:nvSpPr>
        <p:spPr>
          <a:xfrm>
            <a:off x="5220000" y="3675960"/>
            <a:ext cx="360" cy="42660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83" name="CustomShape 21"/>
          <p:cNvSpPr/>
          <p:nvPr/>
        </p:nvSpPr>
        <p:spPr>
          <a:xfrm flipV="1">
            <a:off x="2505960" y="3397680"/>
            <a:ext cx="1982880" cy="684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84" name="CustomShape 22"/>
          <p:cNvSpPr/>
          <p:nvPr/>
        </p:nvSpPr>
        <p:spPr>
          <a:xfrm>
            <a:off x="6044040" y="5299200"/>
            <a:ext cx="360" cy="55800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85" name="CustomShape 23"/>
          <p:cNvSpPr/>
          <p:nvPr/>
        </p:nvSpPr>
        <p:spPr>
          <a:xfrm>
            <a:off x="4496760" y="3142080"/>
            <a:ext cx="1439280" cy="52488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Désaccord</a:t>
            </a:r>
            <a:endParaRPr/>
          </a:p>
        </p:txBody>
      </p:sp>
      <p:sp>
        <p:nvSpPr>
          <p:cNvPr id="386" name="CustomShape 24"/>
          <p:cNvSpPr/>
          <p:nvPr/>
        </p:nvSpPr>
        <p:spPr>
          <a:xfrm>
            <a:off x="3487680" y="3897360"/>
            <a:ext cx="3347280" cy="52164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Entretien chef d’établissement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et famille</a:t>
            </a:r>
            <a:endParaRPr/>
          </a:p>
        </p:txBody>
      </p:sp>
      <p:sp>
        <p:nvSpPr>
          <p:cNvPr id="387" name="CustomShape 25"/>
          <p:cNvSpPr/>
          <p:nvPr/>
        </p:nvSpPr>
        <p:spPr>
          <a:xfrm>
            <a:off x="5105520" y="5857920"/>
            <a:ext cx="1853640" cy="50364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Commission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d’appel</a:t>
            </a:r>
            <a:endParaRPr/>
          </a:p>
        </p:txBody>
      </p:sp>
      <p:sp>
        <p:nvSpPr>
          <p:cNvPr id="388" name="CustomShape 26"/>
          <p:cNvSpPr/>
          <p:nvPr/>
        </p:nvSpPr>
        <p:spPr>
          <a:xfrm>
            <a:off x="2505600" y="2953080"/>
            <a:ext cx="360" cy="5079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</a:ln>
        </p:spPr>
      </p:sp>
      <p:sp>
        <p:nvSpPr>
          <p:cNvPr id="389" name="CustomShape 27"/>
          <p:cNvSpPr/>
          <p:nvPr/>
        </p:nvSpPr>
        <p:spPr>
          <a:xfrm flipH="1">
            <a:off x="2754000" y="6087240"/>
            <a:ext cx="2350440" cy="360"/>
          </a:xfrm>
          <a:prstGeom prst="straightConnector1">
            <a:avLst/>
          </a:prstGeom>
          <a:noFill/>
          <a:ln w="108000">
            <a:solidFill>
              <a:srgbClr val="884DA7"/>
            </a:solidFill>
            <a:round/>
            <a:tailEnd type="triangle" w="med" len="med"/>
          </a:ln>
        </p:spPr>
      </p:sp>
      <p:sp>
        <p:nvSpPr>
          <p:cNvPr id="390" name="CustomShape 28"/>
          <p:cNvSpPr/>
          <p:nvPr/>
        </p:nvSpPr>
        <p:spPr>
          <a:xfrm rot="10800000" flipV="1">
            <a:off x="2388240" y="5065920"/>
            <a:ext cx="1348560" cy="465840"/>
          </a:xfrm>
          <a:prstGeom prst="bentConnector2">
            <a:avLst/>
          </a:prstGeom>
          <a:noFill/>
          <a:ln w="108000">
            <a:solidFill>
              <a:srgbClr val="884DA7"/>
            </a:solidFill>
            <a:miter/>
            <a:tailEnd type="triangle" w="med" len="med"/>
          </a:ln>
        </p:spPr>
      </p:sp>
      <p:sp>
        <p:nvSpPr>
          <p:cNvPr id="391" name="CustomShape 29"/>
          <p:cNvSpPr/>
          <p:nvPr/>
        </p:nvSpPr>
        <p:spPr>
          <a:xfrm>
            <a:off x="5351400" y="4768920"/>
            <a:ext cx="1439280" cy="524880"/>
          </a:xfrm>
          <a:prstGeom prst="roundRect">
            <a:avLst>
              <a:gd name="adj" fmla="val 16667"/>
            </a:avLst>
          </a:prstGeom>
          <a:solidFill>
            <a:srgbClr val="F4F28C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Désaccord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(Appel)</a:t>
            </a:r>
            <a:endParaRPr/>
          </a:p>
        </p:txBody>
      </p:sp>
      <p:sp>
        <p:nvSpPr>
          <p:cNvPr id="392" name="CustomShape 30"/>
          <p:cNvSpPr/>
          <p:nvPr/>
        </p:nvSpPr>
        <p:spPr>
          <a:xfrm>
            <a:off x="3371760" y="4768920"/>
            <a:ext cx="1439280" cy="52308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rgbClr val="884DA7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Accord</a:t>
            </a:r>
            <a:endParaRPr/>
          </a:p>
        </p:txBody>
      </p:sp>
      <p:sp>
        <p:nvSpPr>
          <p:cNvPr id="393" name="CustomShape 31"/>
          <p:cNvSpPr/>
          <p:nvPr/>
        </p:nvSpPr>
        <p:spPr>
          <a:xfrm>
            <a:off x="670320" y="143280"/>
            <a:ext cx="2071080" cy="521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99"/>
              </a:gs>
              <a:gs pos="100000">
                <a:srgbClr val="BBAE98"/>
              </a:gs>
            </a:gsLst>
            <a:path path="circle"/>
          </a:gradFill>
          <a:ln w="9360"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Vœux provisoires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de la famille</a:t>
            </a:r>
            <a:endParaRPr/>
          </a:p>
        </p:txBody>
      </p:sp>
      <p:pic>
        <p:nvPicPr>
          <p:cNvPr id="394" name="_s10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520" y="836640"/>
            <a:ext cx="2878920" cy="681840"/>
          </a:xfrm>
          <a:prstGeom prst="rect">
            <a:avLst/>
          </a:prstGeom>
          <a:ln w="9360">
            <a:noFill/>
          </a:ln>
        </p:spPr>
      </p:pic>
      <p:sp>
        <p:nvSpPr>
          <p:cNvPr id="395" name="CustomShape 32"/>
          <p:cNvSpPr/>
          <p:nvPr/>
        </p:nvSpPr>
        <p:spPr>
          <a:xfrm>
            <a:off x="457200" y="939960"/>
            <a:ext cx="2659680" cy="470880"/>
          </a:xfrm>
          <a:prstGeom prst="rect">
            <a:avLst/>
          </a:prstGeom>
          <a:noFill/>
          <a:ln w="9360"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Avis provisoire d’orientation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 b="1">
                <a:solidFill>
                  <a:srgbClr val="884DA7"/>
                </a:solidFill>
                <a:latin typeface="Calibri"/>
                <a:ea typeface="MS Gothic"/>
              </a:rPr>
              <a:t>(Conseil de classe)</a:t>
            </a:r>
            <a:endParaRPr/>
          </a:p>
        </p:txBody>
      </p:sp>
      <p:sp>
        <p:nvSpPr>
          <p:cNvPr id="396" name="CustomShape 33"/>
          <p:cNvSpPr/>
          <p:nvPr/>
        </p:nvSpPr>
        <p:spPr>
          <a:xfrm>
            <a:off x="2700360" y="1712880"/>
            <a:ext cx="4966560" cy="458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Times New Roman"/>
                <a:ea typeface="SimSun"/>
              </a:rPr>
              <a:t>--------------------------------------------</a:t>
            </a:r>
            <a:endParaRPr/>
          </a:p>
        </p:txBody>
      </p:sp>
      <p:sp>
        <p:nvSpPr>
          <p:cNvPr id="397" name="CustomShape 34"/>
          <p:cNvSpPr/>
          <p:nvPr/>
        </p:nvSpPr>
        <p:spPr>
          <a:xfrm>
            <a:off x="2987640" y="2492280"/>
            <a:ext cx="4536360" cy="458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Times New Roman"/>
                <a:ea typeface="SimSun"/>
              </a:rPr>
              <a:t>-----------------------------------------</a:t>
            </a:r>
            <a:endParaRPr/>
          </a:p>
        </p:txBody>
      </p:sp>
      <p:sp>
        <p:nvSpPr>
          <p:cNvPr id="398" name="CustomShape 35"/>
          <p:cNvSpPr/>
          <p:nvPr/>
        </p:nvSpPr>
        <p:spPr>
          <a:xfrm>
            <a:off x="6930000" y="4797360"/>
            <a:ext cx="537480" cy="4586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Times New Roman"/>
                <a:ea typeface="SimSun"/>
              </a:rPr>
              <a:t>------</a:t>
            </a:r>
            <a:endParaRPr/>
          </a:p>
        </p:txBody>
      </p:sp>
      <p:sp>
        <p:nvSpPr>
          <p:cNvPr id="399" name="Line 36"/>
          <p:cNvSpPr/>
          <p:nvPr/>
        </p:nvSpPr>
        <p:spPr>
          <a:xfrm>
            <a:off x="7092720" y="188640"/>
            <a:ext cx="0" cy="6408720"/>
          </a:xfrm>
          <a:prstGeom prst="line">
            <a:avLst/>
          </a:prstGeom>
          <a:ln w="38160">
            <a:solidFill>
              <a:srgbClr val="D42035"/>
            </a:solidFill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2819" y="733926"/>
            <a:ext cx="8386012" cy="500513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fr-FR" sz="6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Les </a:t>
            </a:r>
            <a:r>
              <a:rPr lang="fr-FR" sz="6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Téléservices</a:t>
            </a:r>
            <a:br>
              <a:rPr lang="fr-FR" sz="6600" dirty="0">
                <a:solidFill>
                  <a:srgbClr val="002060"/>
                </a:solidFill>
              </a:rPr>
            </a:br>
            <a:br>
              <a:rPr lang="fr-FR" sz="6600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B050"/>
                </a:solidFill>
              </a:rPr>
              <a:t>Orientation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FFC000"/>
                </a:solidFill>
              </a:rPr>
              <a:t>Affectation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Inscription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29299" y="1340502"/>
            <a:ext cx="78216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La procédure de connexion aux </a:t>
            </a:r>
            <a:r>
              <a:rPr lang="fr-FR" sz="3200" dirty="0" err="1"/>
              <a:t>téléservices</a:t>
            </a:r>
            <a:r>
              <a:rPr lang="fr-FR" sz="3200" dirty="0"/>
              <a:t> vous a été communiquée par le collège.</a:t>
            </a:r>
          </a:p>
          <a:p>
            <a:endParaRPr lang="fr-FR" sz="2800" dirty="0"/>
          </a:p>
          <a:p>
            <a:r>
              <a:rPr lang="fr-FR" sz="2800" dirty="0"/>
              <a:t>Compte ATEN / </a:t>
            </a:r>
            <a:r>
              <a:rPr lang="fr-FR" sz="2800" dirty="0" err="1"/>
              <a:t>EduConnect</a:t>
            </a:r>
            <a:r>
              <a:rPr lang="fr-FR" sz="2800" dirty="0"/>
              <a:t> (codes communiqués par la collège)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884DA7"/>
                </a:solidFill>
                <a:effectLst/>
                <a:uLnTx/>
                <a:uFillTx/>
                <a:latin typeface="+mj-lt"/>
                <a:ea typeface="MS Gothic"/>
                <a:cs typeface="+mn-cs"/>
              </a:rPr>
              <a:t>TELESERVICES : Comment y accéder 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145160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Le </a:t>
            </a:r>
            <a:r>
              <a:rPr lang="fr-FR" sz="3200" b="1" dirty="0" err="1">
                <a:solidFill>
                  <a:srgbClr val="884DA7"/>
                </a:solidFill>
                <a:ea typeface="MS Gothic"/>
                <a:cs typeface="+mn-cs"/>
              </a:rPr>
              <a:t>Téléservice</a:t>
            </a:r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 </a:t>
            </a:r>
            <a:r>
              <a:rPr lang="fr-FR" sz="3200" b="1" dirty="0">
                <a:solidFill>
                  <a:srgbClr val="00B050"/>
                </a:solidFill>
                <a:ea typeface="MS Gothic"/>
                <a:cs typeface="+mn-cs"/>
              </a:rPr>
              <a:t>orientation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0473" y="1223888"/>
            <a:ext cx="87710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Il donne la possibilité aux parents:</a:t>
            </a:r>
          </a:p>
          <a:p>
            <a:endParaRPr lang="fr-FR" sz="2000" b="1" dirty="0"/>
          </a:p>
          <a:p>
            <a:pPr>
              <a:buFont typeface="Wingdings"/>
              <a:buChar char="ð"/>
            </a:pPr>
            <a:r>
              <a:rPr lang="fr-FR" sz="2000" dirty="0"/>
              <a:t> de </a:t>
            </a:r>
            <a:r>
              <a:rPr lang="fr-FR" sz="2000" b="1" dirty="0"/>
              <a:t>saisir des demandes d’orientation</a:t>
            </a:r>
            <a:r>
              <a:rPr lang="fr-FR" sz="2000" dirty="0"/>
              <a:t> lors de la phase provisoire et de la phase définitive,</a:t>
            </a:r>
          </a:p>
          <a:p>
            <a:pPr>
              <a:buFont typeface="Wingdings"/>
              <a:buChar char="ð"/>
            </a:pPr>
            <a:endParaRPr lang="fr-FR" sz="2000" dirty="0"/>
          </a:p>
          <a:p>
            <a:pPr>
              <a:buFont typeface="Wingdings"/>
              <a:buChar char="ð"/>
            </a:pPr>
            <a:r>
              <a:rPr lang="fr-FR" sz="2000" dirty="0"/>
              <a:t> de </a:t>
            </a:r>
            <a:r>
              <a:rPr lang="fr-FR" sz="2000" b="1" dirty="0"/>
              <a:t>consulter les réponses du conseil de classe </a:t>
            </a:r>
            <a:r>
              <a:rPr lang="fr-FR" sz="2000" dirty="0"/>
              <a:t>aux demandes formulées,</a:t>
            </a:r>
          </a:p>
          <a:p>
            <a:pPr>
              <a:buFont typeface="Wingdings"/>
              <a:buChar char="ð"/>
            </a:pPr>
            <a:endParaRPr lang="fr-FR" sz="2000" dirty="0"/>
          </a:p>
          <a:p>
            <a:pPr>
              <a:buFont typeface="Wingdings"/>
              <a:buChar char="ð"/>
            </a:pPr>
            <a:r>
              <a:rPr lang="fr-FR" sz="2000" dirty="0"/>
              <a:t> </a:t>
            </a:r>
            <a:r>
              <a:rPr lang="fr-FR" sz="2000" b="1" dirty="0"/>
              <a:t>d’accuser réception </a:t>
            </a:r>
            <a:r>
              <a:rPr lang="fr-FR" sz="2000" dirty="0"/>
              <a:t>(phase provisoire), ou de </a:t>
            </a:r>
            <a:r>
              <a:rPr lang="fr-FR" sz="2000" b="1" dirty="0"/>
              <a:t>faire part de leur accord ou désaccord </a:t>
            </a:r>
            <a:r>
              <a:rPr lang="fr-FR" sz="2000" dirty="0"/>
              <a:t>(phase définitive) suite aux réponses du conseil de classe,</a:t>
            </a:r>
          </a:p>
          <a:p>
            <a:pPr>
              <a:buFont typeface="Wingdings"/>
              <a:buChar char="ð"/>
            </a:pPr>
            <a:endParaRPr lang="fr-FR" sz="2000" dirty="0"/>
          </a:p>
          <a:p>
            <a:r>
              <a:rPr lang="fr-FR" sz="2000" dirty="0">
                <a:sym typeface="Wingdings"/>
              </a:rPr>
              <a:t> </a:t>
            </a:r>
            <a:r>
              <a:rPr lang="fr-FR" sz="2000" dirty="0"/>
              <a:t>de </a:t>
            </a:r>
            <a:r>
              <a:rPr lang="fr-FR" sz="2000" b="1" dirty="0"/>
              <a:t>consulter la décision d’orientation </a:t>
            </a:r>
            <a:r>
              <a:rPr lang="fr-FR" sz="2000" dirty="0"/>
              <a:t>du chef d’établissement en cas d’accord.</a:t>
            </a:r>
          </a:p>
          <a:p>
            <a:endParaRPr lang="fr-FR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Calendrier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sz="3200" b="1" dirty="0">
                <a:solidFill>
                  <a:srgbClr val="00B050"/>
                </a:solidFill>
                <a:ea typeface="MS Gothic"/>
                <a:cs typeface="+mn-cs"/>
              </a:rPr>
              <a:t>Orientation</a:t>
            </a:r>
          </a:p>
        </p:txBody>
      </p:sp>
      <p:pic>
        <p:nvPicPr>
          <p:cNvPr id="24580" name="Picture 4" descr="G:\Coralie CIO 2018-19\College Wanda Landowska\calendr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42" y="1888957"/>
            <a:ext cx="8312131" cy="3094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6;p2"/>
          <p:cNvGrpSpPr/>
          <p:nvPr/>
        </p:nvGrpSpPr>
        <p:grpSpPr>
          <a:xfrm>
            <a:off x="5094315" y="4821240"/>
            <a:ext cx="3121025" cy="750887"/>
            <a:chOff x="545" y="3037"/>
            <a:chExt cx="1966" cy="473"/>
          </a:xfrm>
        </p:grpSpPr>
        <p:pic>
          <p:nvPicPr>
            <p:cNvPr id="77" name="Google Shape;77;p2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545" y="3037"/>
              <a:ext cx="1966" cy="4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2"/>
            <p:cNvSpPr txBox="1"/>
            <p:nvPr/>
          </p:nvSpPr>
          <p:spPr>
            <a:xfrm>
              <a:off x="963" y="3060"/>
              <a:ext cx="1134" cy="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15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Voie professionnelle </a:t>
              </a:r>
              <a:endParaRPr sz="1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79;p2"/>
          <p:cNvGrpSpPr/>
          <p:nvPr/>
        </p:nvGrpSpPr>
        <p:grpSpPr>
          <a:xfrm>
            <a:off x="714349" y="4821256"/>
            <a:ext cx="3143272" cy="750887"/>
            <a:chOff x="3245" y="3037"/>
            <a:chExt cx="1966" cy="473"/>
          </a:xfrm>
        </p:grpSpPr>
        <p:pic>
          <p:nvPicPr>
            <p:cNvPr id="80" name="Google Shape;80;p2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3245" y="3037"/>
              <a:ext cx="1966" cy="4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2"/>
            <p:cNvSpPr txBox="1"/>
            <p:nvPr/>
          </p:nvSpPr>
          <p:spPr>
            <a:xfrm>
              <a:off x="3663" y="3060"/>
              <a:ext cx="1134" cy="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1500" b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Voie générale et technologique</a:t>
              </a:r>
              <a:endParaRPr sz="15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82;p2"/>
          <p:cNvGrpSpPr/>
          <p:nvPr/>
        </p:nvGrpSpPr>
        <p:grpSpPr>
          <a:xfrm>
            <a:off x="5097477" y="2822575"/>
            <a:ext cx="1474788" cy="609600"/>
            <a:chOff x="457" y="1778"/>
            <a:chExt cx="929" cy="384"/>
          </a:xfrm>
        </p:grpSpPr>
        <p:pic>
          <p:nvPicPr>
            <p:cNvPr id="83" name="Google Shape;83;p2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457" y="1778"/>
              <a:ext cx="929" cy="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2"/>
            <p:cNvSpPr txBox="1"/>
            <p:nvPr/>
          </p:nvSpPr>
          <p:spPr>
            <a:xfrm>
              <a:off x="510" y="1815"/>
              <a:ext cx="825" cy="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1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fr-FR" sz="1100" b="1" baseline="30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ère</a:t>
              </a:r>
              <a:r>
                <a:rPr lang="fr-FR" sz="1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professionnelle</a:t>
              </a:r>
              <a:endParaRPr sz="11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85;p2"/>
          <p:cNvGrpSpPr/>
          <p:nvPr/>
        </p:nvGrpSpPr>
        <p:grpSpPr>
          <a:xfrm>
            <a:off x="6816753" y="2819400"/>
            <a:ext cx="1470024" cy="1752606"/>
            <a:chOff x="1628" y="1778"/>
            <a:chExt cx="926" cy="384"/>
          </a:xfrm>
        </p:grpSpPr>
        <p:pic>
          <p:nvPicPr>
            <p:cNvPr id="86" name="Google Shape;86;p2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1628" y="1778"/>
              <a:ext cx="926" cy="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2"/>
            <p:cNvSpPr txBox="1"/>
            <p:nvPr/>
          </p:nvSpPr>
          <p:spPr>
            <a:xfrm>
              <a:off x="1680" y="1815"/>
              <a:ext cx="825" cy="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1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CAP </a:t>
              </a:r>
              <a:endParaRPr dirty="0"/>
            </a:p>
            <a:p>
              <a:pPr algn="ctr"/>
              <a:r>
                <a:rPr lang="fr-FR" sz="1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 1 à 3 ans</a:t>
              </a:r>
              <a:endParaRPr sz="11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88;p2"/>
          <p:cNvGrpSpPr/>
          <p:nvPr/>
        </p:nvGrpSpPr>
        <p:grpSpPr>
          <a:xfrm>
            <a:off x="2454272" y="2822575"/>
            <a:ext cx="1474789" cy="609600"/>
            <a:chOff x="4282" y="1778"/>
            <a:chExt cx="929" cy="384"/>
          </a:xfrm>
        </p:grpSpPr>
        <p:pic>
          <p:nvPicPr>
            <p:cNvPr id="89" name="Google Shape;89;p2"/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>
              <a:off x="4282" y="1778"/>
              <a:ext cx="929" cy="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2"/>
            <p:cNvSpPr txBox="1"/>
            <p:nvPr/>
          </p:nvSpPr>
          <p:spPr>
            <a:xfrm>
              <a:off x="4335" y="1815"/>
              <a:ext cx="825" cy="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1100" b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fr-FR" sz="1100" b="1" baseline="30000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ère</a:t>
              </a:r>
              <a:r>
                <a:rPr lang="fr-FR" sz="1100" b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technologique</a:t>
              </a:r>
              <a:endParaRPr sz="11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91;p2"/>
          <p:cNvGrpSpPr/>
          <p:nvPr/>
        </p:nvGrpSpPr>
        <p:grpSpPr>
          <a:xfrm>
            <a:off x="5072066" y="1819268"/>
            <a:ext cx="1474788" cy="609600"/>
            <a:chOff x="457" y="1148"/>
            <a:chExt cx="929" cy="384"/>
          </a:xfrm>
        </p:grpSpPr>
        <p:pic>
          <p:nvPicPr>
            <p:cNvPr id="92" name="Google Shape;92;p2"/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>
              <a:off x="457" y="1148"/>
              <a:ext cx="929" cy="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2"/>
            <p:cNvSpPr txBox="1"/>
            <p:nvPr/>
          </p:nvSpPr>
          <p:spPr>
            <a:xfrm>
              <a:off x="510" y="1185"/>
              <a:ext cx="825" cy="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1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Terminale</a:t>
              </a:r>
              <a:endParaRPr dirty="0"/>
            </a:p>
            <a:p>
              <a:pPr algn="ctr"/>
              <a:r>
                <a:rPr lang="fr-FR" sz="1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professionnelle</a:t>
              </a:r>
              <a:endParaRPr sz="11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94;p2"/>
          <p:cNvGrpSpPr/>
          <p:nvPr/>
        </p:nvGrpSpPr>
        <p:grpSpPr>
          <a:xfrm>
            <a:off x="603236" y="1819268"/>
            <a:ext cx="1468437" cy="609600"/>
            <a:chOff x="3003" y="1148"/>
            <a:chExt cx="925" cy="384"/>
          </a:xfrm>
        </p:grpSpPr>
        <p:pic>
          <p:nvPicPr>
            <p:cNvPr id="95" name="Google Shape;95;p2"/>
            <p:cNvPicPr preferRelativeResize="0"/>
            <p:nvPr/>
          </p:nvPicPr>
          <p:blipFill rotWithShape="1">
            <a:blip r:embed="rId9" cstate="print">
              <a:alphaModFix/>
            </a:blip>
            <a:srcRect/>
            <a:stretch/>
          </p:blipFill>
          <p:spPr>
            <a:xfrm>
              <a:off x="3003" y="1148"/>
              <a:ext cx="925" cy="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2"/>
            <p:cNvSpPr txBox="1"/>
            <p:nvPr/>
          </p:nvSpPr>
          <p:spPr>
            <a:xfrm>
              <a:off x="3048" y="1170"/>
              <a:ext cx="825" cy="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1100" b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Terminale générale</a:t>
              </a:r>
              <a:endParaRPr sz="11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>
            <a:off x="142852" y="1285867"/>
            <a:ext cx="1143000" cy="642938"/>
          </a:xfrm>
          <a:prstGeom prst="horizontalScroll">
            <a:avLst>
              <a:gd name="adj" fmla="val 12500"/>
            </a:avLst>
          </a:prstGeom>
          <a:solidFill>
            <a:srgbClr val="CCFF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r>
              <a:rPr lang="fr-FR" sz="1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Baccalauréat général</a:t>
            </a:r>
            <a:endParaRPr dirty="0"/>
          </a:p>
        </p:txBody>
      </p:sp>
      <p:sp>
        <p:nvSpPr>
          <p:cNvPr id="98" name="Google Shape;98;p2"/>
          <p:cNvSpPr/>
          <p:nvPr/>
        </p:nvSpPr>
        <p:spPr>
          <a:xfrm>
            <a:off x="5929313" y="1285877"/>
            <a:ext cx="1143000" cy="642938"/>
          </a:xfrm>
          <a:prstGeom prst="horizontalScroll">
            <a:avLst>
              <a:gd name="adj" fmla="val 12500"/>
            </a:avLst>
          </a:prstGeom>
          <a:solidFill>
            <a:srgbClr val="D5D5F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r>
              <a:rPr lang="fr-FR" sz="1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Baccalauréat professionnel</a:t>
            </a:r>
            <a:endParaRPr dirty="0"/>
          </a:p>
        </p:txBody>
      </p:sp>
      <p:sp>
        <p:nvSpPr>
          <p:cNvPr id="99" name="Google Shape;99;p2"/>
          <p:cNvSpPr/>
          <p:nvPr/>
        </p:nvSpPr>
        <p:spPr>
          <a:xfrm>
            <a:off x="7740651" y="2281239"/>
            <a:ext cx="1285875" cy="642937"/>
          </a:xfrm>
          <a:prstGeom prst="horizontalScroll">
            <a:avLst>
              <a:gd name="adj" fmla="val 12500"/>
            </a:avLst>
          </a:prstGeom>
          <a:solidFill>
            <a:srgbClr val="D5D5F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r>
              <a:rPr lang="fr-FR" sz="1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Certificat d’Aptitude Professionnelle</a:t>
            </a:r>
            <a:endParaRPr sz="10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100;p2"/>
          <p:cNvGrpSpPr/>
          <p:nvPr/>
        </p:nvGrpSpPr>
        <p:grpSpPr>
          <a:xfrm>
            <a:off x="4941918" y="285728"/>
            <a:ext cx="3487737" cy="762000"/>
            <a:chOff x="407" y="200"/>
            <a:chExt cx="2197" cy="480"/>
          </a:xfrm>
        </p:grpSpPr>
        <p:pic>
          <p:nvPicPr>
            <p:cNvPr id="101" name="Google Shape;101;p2"/>
            <p:cNvPicPr preferRelativeResize="0"/>
            <p:nvPr/>
          </p:nvPicPr>
          <p:blipFill rotWithShape="1">
            <a:blip r:embed="rId10" cstate="print">
              <a:alphaModFix/>
            </a:blip>
            <a:srcRect/>
            <a:stretch/>
          </p:blipFill>
          <p:spPr>
            <a:xfrm>
              <a:off x="407" y="200"/>
              <a:ext cx="2197" cy="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550" y="284"/>
              <a:ext cx="1915" cy="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2000" b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Insertion professionnelle</a:t>
              </a:r>
              <a:endParaRPr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03;p2"/>
          <p:cNvGrpSpPr/>
          <p:nvPr/>
        </p:nvGrpSpPr>
        <p:grpSpPr>
          <a:xfrm>
            <a:off x="571474" y="285728"/>
            <a:ext cx="3486150" cy="762000"/>
            <a:chOff x="3153" y="200"/>
            <a:chExt cx="2196" cy="480"/>
          </a:xfrm>
        </p:grpSpPr>
        <p:pic>
          <p:nvPicPr>
            <p:cNvPr id="104" name="Google Shape;104;p2"/>
            <p:cNvPicPr preferRelativeResize="0"/>
            <p:nvPr/>
          </p:nvPicPr>
          <p:blipFill rotWithShape="1">
            <a:blip r:embed="rId11" cstate="print">
              <a:alphaModFix/>
            </a:blip>
            <a:srcRect/>
            <a:stretch/>
          </p:blipFill>
          <p:spPr>
            <a:xfrm>
              <a:off x="3153" y="200"/>
              <a:ext cx="2196" cy="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2"/>
            <p:cNvSpPr txBox="1"/>
            <p:nvPr/>
          </p:nvSpPr>
          <p:spPr>
            <a:xfrm>
              <a:off x="3295" y="284"/>
              <a:ext cx="1915" cy="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2000" b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Enseignement supérieur</a:t>
              </a:r>
              <a:endParaRPr sz="2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5072063" y="5500689"/>
            <a:ext cx="1928812" cy="1000125"/>
          </a:xfrm>
          <a:prstGeom prst="leftUpArrow">
            <a:avLst/>
          </a:prstGeom>
          <a:solidFill>
            <a:srgbClr val="ACACEA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 rot="5400000">
            <a:off x="2660650" y="5018090"/>
            <a:ext cx="965200" cy="2000251"/>
          </a:xfrm>
          <a:prstGeom prst="leftUpArrow">
            <a:avLst/>
          </a:prstGeom>
          <a:solidFill>
            <a:srgbClr val="CCFF99"/>
          </a:solidFill>
          <a:ln w="9525" cap="flat" cmpd="sng">
            <a:solidFill>
              <a:srgbClr val="1D1D97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285877" y="3357566"/>
            <a:ext cx="142853" cy="42862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9525" cap="flat" cmpd="sng">
            <a:solidFill>
              <a:srgbClr val="1D1D97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2285985" y="4357694"/>
            <a:ext cx="142860" cy="42862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9525" cap="flat" cmpd="sng">
            <a:solidFill>
              <a:srgbClr val="1D1D97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3214689" y="3357566"/>
            <a:ext cx="142866" cy="42862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9525" cap="flat" cmpd="sng">
            <a:solidFill>
              <a:srgbClr val="1D1D97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285877" y="2357439"/>
            <a:ext cx="142853" cy="4286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9525" cap="flat" cmpd="sng">
            <a:solidFill>
              <a:srgbClr val="1D1D97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3214689" y="2357439"/>
            <a:ext cx="142866" cy="4286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9525" cap="flat" cmpd="sng">
            <a:solidFill>
              <a:srgbClr val="1D1D97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5786447" y="4357694"/>
            <a:ext cx="142875" cy="42862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CACEA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7429500" y="4357689"/>
            <a:ext cx="142896" cy="42863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CACEA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5786439" y="3357566"/>
            <a:ext cx="142884" cy="42862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CACEA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5786439" y="2357431"/>
            <a:ext cx="142884" cy="4286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CACEA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285877" y="1000128"/>
            <a:ext cx="142853" cy="78580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9525" cap="flat" cmpd="sng">
            <a:solidFill>
              <a:srgbClr val="1D1D97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3214689" y="1000128"/>
            <a:ext cx="142866" cy="78580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9525" cap="flat" cmpd="sng">
            <a:solidFill>
              <a:srgbClr val="1D1D97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5786439" y="1000128"/>
            <a:ext cx="142884" cy="78580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CACEA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7429500" y="1000127"/>
            <a:ext cx="142896" cy="178593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CACEA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21;p2"/>
          <p:cNvGrpSpPr/>
          <p:nvPr/>
        </p:nvGrpSpPr>
        <p:grpSpPr>
          <a:xfrm>
            <a:off x="642911" y="3819532"/>
            <a:ext cx="3214710" cy="609600"/>
            <a:chOff x="3203" y="2408"/>
            <a:chExt cx="925" cy="384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12" cstate="print">
              <a:alphaModFix/>
            </a:blip>
            <a:srcRect/>
            <a:stretch/>
          </p:blipFill>
          <p:spPr>
            <a:xfrm>
              <a:off x="3203" y="2408"/>
              <a:ext cx="925" cy="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2"/>
            <p:cNvSpPr txBox="1"/>
            <p:nvPr/>
          </p:nvSpPr>
          <p:spPr>
            <a:xfrm>
              <a:off x="3255" y="2445"/>
              <a:ext cx="825" cy="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1100" b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fr-FR" sz="1100" b="1" baseline="30000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nde</a:t>
              </a:r>
              <a:r>
                <a:rPr lang="fr-FR" sz="1100" b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générale et technologique</a:t>
              </a:r>
              <a:endParaRPr sz="11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24;p2"/>
          <p:cNvGrpSpPr/>
          <p:nvPr/>
        </p:nvGrpSpPr>
        <p:grpSpPr>
          <a:xfrm>
            <a:off x="603236" y="2822575"/>
            <a:ext cx="1468437" cy="609600"/>
            <a:chOff x="3203" y="1778"/>
            <a:chExt cx="925" cy="384"/>
          </a:xfrm>
        </p:grpSpPr>
        <p:pic>
          <p:nvPicPr>
            <p:cNvPr id="125" name="Google Shape;125;p2"/>
            <p:cNvPicPr preferRelativeResize="0"/>
            <p:nvPr/>
          </p:nvPicPr>
          <p:blipFill rotWithShape="1">
            <a:blip r:embed="rId13" cstate="print">
              <a:alphaModFix/>
            </a:blip>
            <a:srcRect/>
            <a:stretch/>
          </p:blipFill>
          <p:spPr>
            <a:xfrm>
              <a:off x="3203" y="1778"/>
              <a:ext cx="925" cy="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 txBox="1"/>
            <p:nvPr/>
          </p:nvSpPr>
          <p:spPr>
            <a:xfrm>
              <a:off x="3255" y="1815"/>
              <a:ext cx="825" cy="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1100" b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fr-FR" sz="1100" b="1" baseline="30000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ère</a:t>
              </a:r>
              <a:r>
                <a:rPr lang="fr-FR" sz="1100" b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générale</a:t>
              </a:r>
              <a:endParaRPr sz="11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7" name="Google Shape;127;p2"/>
          <p:cNvCxnSpPr/>
          <p:nvPr/>
        </p:nvCxnSpPr>
        <p:spPr>
          <a:xfrm rot="10800000" flipH="1">
            <a:off x="3857620" y="3357562"/>
            <a:ext cx="1285884" cy="50006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128" name="Google Shape;128;p2"/>
          <p:cNvCxnSpPr/>
          <p:nvPr/>
        </p:nvCxnSpPr>
        <p:spPr>
          <a:xfrm rot="10800000">
            <a:off x="6500816" y="3106739"/>
            <a:ext cx="357187" cy="1587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129" name="Google Shape;129;p2"/>
          <p:cNvCxnSpPr/>
          <p:nvPr/>
        </p:nvCxnSpPr>
        <p:spPr>
          <a:xfrm rot="10800000">
            <a:off x="4071939" y="677868"/>
            <a:ext cx="1571632" cy="10366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</p:cxnSp>
      <p:sp>
        <p:nvSpPr>
          <p:cNvPr id="131" name="Google Shape;131;p2"/>
          <p:cNvSpPr txBox="1"/>
          <p:nvPr/>
        </p:nvSpPr>
        <p:spPr>
          <a:xfrm>
            <a:off x="539751" y="6381751"/>
            <a:ext cx="3600451" cy="41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480" tIns="44240" rIns="88480" bIns="44240" anchor="t" anchorCtr="0">
            <a:spAutoFit/>
          </a:bodyPr>
          <a:lstStyle/>
          <a:p>
            <a:pPr algn="ctr"/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2;p2"/>
          <p:cNvGrpSpPr/>
          <p:nvPr/>
        </p:nvGrpSpPr>
        <p:grpSpPr>
          <a:xfrm>
            <a:off x="3224213" y="5734052"/>
            <a:ext cx="2762250" cy="1042988"/>
            <a:chOff x="2031" y="3621"/>
            <a:chExt cx="1740" cy="657"/>
          </a:xfrm>
        </p:grpSpPr>
        <p:pic>
          <p:nvPicPr>
            <p:cNvPr id="133" name="Google Shape;133;p2"/>
            <p:cNvPicPr preferRelativeResize="0"/>
            <p:nvPr/>
          </p:nvPicPr>
          <p:blipFill rotWithShape="1">
            <a:blip r:embed="rId14" cstate="print">
              <a:alphaModFix/>
            </a:blip>
            <a:srcRect/>
            <a:stretch/>
          </p:blipFill>
          <p:spPr>
            <a:xfrm>
              <a:off x="2031" y="3621"/>
              <a:ext cx="1740" cy="6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 txBox="1"/>
            <p:nvPr/>
          </p:nvSpPr>
          <p:spPr>
            <a:xfrm>
              <a:off x="2314" y="3731"/>
              <a:ext cx="1177" cy="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2000" b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Après la 3</a:t>
              </a:r>
              <a:r>
                <a:rPr lang="fr-FR" sz="2000" b="1" baseline="30000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ème</a:t>
              </a:r>
              <a:endParaRPr dirty="0"/>
            </a:p>
          </p:txBody>
        </p:sp>
      </p:grpSp>
      <p:grpSp>
        <p:nvGrpSpPr>
          <p:cNvPr id="14" name="Google Shape;135;p2"/>
          <p:cNvGrpSpPr/>
          <p:nvPr/>
        </p:nvGrpSpPr>
        <p:grpSpPr>
          <a:xfrm>
            <a:off x="5097477" y="3819532"/>
            <a:ext cx="1474788" cy="609600"/>
            <a:chOff x="457" y="1778"/>
            <a:chExt cx="929" cy="384"/>
          </a:xfrm>
        </p:grpSpPr>
        <p:pic>
          <p:nvPicPr>
            <p:cNvPr id="136" name="Google Shape;136;p2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457" y="1778"/>
              <a:ext cx="929" cy="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 txBox="1"/>
            <p:nvPr/>
          </p:nvSpPr>
          <p:spPr>
            <a:xfrm>
              <a:off x="510" y="1808"/>
              <a:ext cx="825" cy="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1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fr-FR" sz="1100" b="1" baseline="30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nde</a:t>
              </a:r>
              <a:r>
                <a:rPr lang="fr-FR" sz="1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professionnelle</a:t>
              </a:r>
              <a:endParaRPr sz="11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38;p2"/>
          <p:cNvGrpSpPr/>
          <p:nvPr/>
        </p:nvGrpSpPr>
        <p:grpSpPr>
          <a:xfrm>
            <a:off x="2460623" y="1819268"/>
            <a:ext cx="1468437" cy="609600"/>
            <a:chOff x="3003" y="1148"/>
            <a:chExt cx="925" cy="384"/>
          </a:xfrm>
        </p:grpSpPr>
        <p:pic>
          <p:nvPicPr>
            <p:cNvPr id="139" name="Google Shape;139;p2"/>
            <p:cNvPicPr preferRelativeResize="0"/>
            <p:nvPr/>
          </p:nvPicPr>
          <p:blipFill rotWithShape="1">
            <a:blip r:embed="rId9" cstate="print">
              <a:alphaModFix/>
            </a:blip>
            <a:srcRect/>
            <a:stretch/>
          </p:blipFill>
          <p:spPr>
            <a:xfrm>
              <a:off x="3003" y="1148"/>
              <a:ext cx="925" cy="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2"/>
            <p:cNvSpPr txBox="1"/>
            <p:nvPr/>
          </p:nvSpPr>
          <p:spPr>
            <a:xfrm>
              <a:off x="3048" y="1170"/>
              <a:ext cx="825" cy="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fr-FR" sz="1100" b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Terminale technologique</a:t>
              </a:r>
              <a:endParaRPr sz="11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2"/>
          <p:cNvSpPr/>
          <p:nvPr/>
        </p:nvSpPr>
        <p:spPr>
          <a:xfrm>
            <a:off x="2071671" y="1285861"/>
            <a:ext cx="1143000" cy="642938"/>
          </a:xfrm>
          <a:prstGeom prst="horizontalScroll">
            <a:avLst>
              <a:gd name="adj" fmla="val 12500"/>
            </a:avLst>
          </a:prstGeom>
          <a:solidFill>
            <a:srgbClr val="CCFF99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r>
              <a:rPr lang="fr-FR" sz="1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Baccalauréat  technologique</a:t>
            </a:r>
            <a:endParaRPr sz="10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7740652" y="1437473"/>
            <a:ext cx="1250156" cy="455621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88480" tIns="44240" rIns="88480" bIns="44240" anchor="ctr" anchorCtr="0">
            <a:noAutofit/>
          </a:bodyPr>
          <a:lstStyle/>
          <a:p>
            <a:pPr algn="ctr"/>
            <a:r>
              <a:rPr lang="fr-FR" sz="10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Formation complémentaire</a:t>
            </a:r>
            <a:endParaRPr sz="10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2"/>
          <p:cNvCxnSpPr/>
          <p:nvPr/>
        </p:nvCxnSpPr>
        <p:spPr>
          <a:xfrm rot="10800000" flipH="1">
            <a:off x="7839551" y="1000629"/>
            <a:ext cx="61412" cy="392400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</p:cxnSp>
      <p:cxnSp>
        <p:nvCxnSpPr>
          <p:cNvPr id="144" name="Google Shape;144;p2"/>
          <p:cNvCxnSpPr/>
          <p:nvPr/>
        </p:nvCxnSpPr>
        <p:spPr>
          <a:xfrm rot="10800000" flipH="1">
            <a:off x="7662092" y="1992166"/>
            <a:ext cx="78559" cy="686743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083" y="182879"/>
            <a:ext cx="8918917" cy="1790300"/>
          </a:xfrm>
        </p:spPr>
        <p:txBody>
          <a:bodyPr/>
          <a:lstStyle/>
          <a:p>
            <a:r>
              <a:rPr lang="fr-FR" sz="2000" b="1" dirty="0"/>
              <a:t>Jusqu’à 3 demandes d’orientation possibles, </a:t>
            </a:r>
            <a:r>
              <a:rPr lang="fr-FR" sz="2000" dirty="0"/>
              <a:t>en phase provisoire</a:t>
            </a:r>
            <a:br>
              <a:rPr lang="fr-FR" sz="2000" dirty="0"/>
            </a:br>
            <a:r>
              <a:rPr lang="fr-FR" sz="2000" dirty="0"/>
              <a:t>et en phase définitive :</a:t>
            </a:r>
            <a:br>
              <a:rPr lang="fr-FR" sz="2000" dirty="0"/>
            </a:br>
            <a:br>
              <a:rPr lang="fr-FR" sz="1400" dirty="0"/>
            </a:br>
            <a:endParaRPr lang="fr-FR" sz="1400" dirty="0"/>
          </a:p>
        </p:txBody>
      </p:sp>
      <p:pic>
        <p:nvPicPr>
          <p:cNvPr id="4" name="Image 3" descr="téléservic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92701"/>
            <a:ext cx="8609427" cy="546529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884DA7"/>
              </a:solidFill>
              <a:effectLst/>
              <a:uLnTx/>
              <a:uFillTx/>
              <a:latin typeface="+mj-lt"/>
              <a:ea typeface="MS Gothic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2979" y="1612232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latin typeface="Calibri"/>
                <a:ea typeface="MS Gothic"/>
              </a:rPr>
              <a:t>Le </a:t>
            </a:r>
            <a:r>
              <a:rPr lang="fr-FR" sz="2400" i="1" dirty="0" err="1">
                <a:latin typeface="Calibri"/>
                <a:ea typeface="MS Gothic"/>
              </a:rPr>
              <a:t>téléservice</a:t>
            </a:r>
            <a:r>
              <a:rPr lang="fr-FR" sz="2400" i="1" dirty="0">
                <a:latin typeface="Calibri"/>
                <a:ea typeface="MS Gothic"/>
              </a:rPr>
              <a:t> affectation remplace la fiche de recueil des vœux.</a:t>
            </a:r>
            <a:endParaRPr lang="fr-FR" sz="2400" b="1" i="1" dirty="0">
              <a:latin typeface="Calibri"/>
              <a:ea typeface="MS Gothic"/>
            </a:endParaRP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Le </a:t>
            </a:r>
            <a:r>
              <a:rPr lang="fr-FR" sz="3200" b="1" dirty="0" err="1">
                <a:solidFill>
                  <a:srgbClr val="884DA7"/>
                </a:solidFill>
                <a:ea typeface="MS Gothic"/>
                <a:cs typeface="+mn-cs"/>
              </a:rPr>
              <a:t>Téléservice</a:t>
            </a:r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 </a:t>
            </a:r>
            <a:r>
              <a:rPr lang="fr-FR" sz="3200" b="1" dirty="0">
                <a:solidFill>
                  <a:srgbClr val="FFC000"/>
                </a:solidFill>
                <a:ea typeface="MS Gothic"/>
                <a:cs typeface="+mn-cs"/>
              </a:rPr>
              <a:t>affectation</a:t>
            </a:r>
          </a:p>
        </p:txBody>
      </p:sp>
      <p:pic>
        <p:nvPicPr>
          <p:cNvPr id="21505" name="Picture 1" descr="C:\Users\CoralieBriaux\Desktop\calendrier téléservices affectation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7241"/>
            <a:ext cx="9144000" cy="304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4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304920" y="214200"/>
            <a:ext cx="8534160" cy="9284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01" name="CustomShape 2"/>
          <p:cNvSpPr/>
          <p:nvPr/>
        </p:nvSpPr>
        <p:spPr>
          <a:xfrm>
            <a:off x="366840" y="3465360"/>
            <a:ext cx="180720" cy="366480"/>
          </a:xfrm>
          <a:prstGeom prst="rect">
            <a:avLst/>
          </a:prstGeom>
          <a:noFill/>
          <a:ln w="12600">
            <a:noFill/>
          </a:ln>
        </p:spPr>
      </p:sp>
      <p:sp>
        <p:nvSpPr>
          <p:cNvPr id="402" name="CustomShape 3"/>
          <p:cNvSpPr/>
          <p:nvPr/>
        </p:nvSpPr>
        <p:spPr>
          <a:xfrm>
            <a:off x="402120" y="1533960"/>
            <a:ext cx="8352720" cy="39524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/>
          <a:lstStyle/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161616"/>
                </a:solidFill>
                <a:latin typeface="Wingdings"/>
                <a:ea typeface="MS Gothic"/>
              </a:rPr>
              <a:t></a:t>
            </a:r>
            <a:r>
              <a:rPr lang="fr-FR" sz="2400" b="1" dirty="0">
                <a:solidFill>
                  <a:srgbClr val="161616"/>
                </a:solidFill>
                <a:latin typeface="Comic Sans MS"/>
                <a:ea typeface="MS Gothic"/>
              </a:rPr>
              <a:t> </a:t>
            </a: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On peut formuler jusqu’à </a:t>
            </a: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10 vœux académiques + 5 </a:t>
            </a:r>
            <a:r>
              <a:rPr lang="fr-FR" sz="2400" b="1" dirty="0" err="1">
                <a:solidFill>
                  <a:srgbClr val="884DA7"/>
                </a:solidFill>
                <a:latin typeface="Calibri"/>
                <a:ea typeface="MS Gothic"/>
              </a:rPr>
              <a:t>voeux</a:t>
            </a: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 hors académie </a:t>
            </a: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pour une admission en 2</a:t>
            </a:r>
            <a:r>
              <a:rPr lang="fr-FR" sz="2400" b="1" baseline="30000" dirty="0">
                <a:solidFill>
                  <a:srgbClr val="161616"/>
                </a:solidFill>
                <a:latin typeface="Calibri"/>
                <a:ea typeface="MS Gothic"/>
              </a:rPr>
              <a:t>nde</a:t>
            </a: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 générale et technologique et/ou en CAP ou Bac Professionnel.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Attention: </a:t>
            </a:r>
            <a:endParaRPr dirty="0"/>
          </a:p>
          <a:p>
            <a:pPr algn="ctr">
              <a:lnSpc>
                <a:spcPct val="90000"/>
              </a:lnSpc>
            </a:pPr>
            <a:endParaRPr dirty="0"/>
          </a:p>
          <a:p>
            <a:pPr algn="just">
              <a:lnSpc>
                <a:spcPct val="90000"/>
              </a:lnSpc>
              <a:buFont typeface="Wingdings" charset="2"/>
              <a:buChar char=""/>
            </a:pP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Pour une demande en 2</a:t>
            </a:r>
            <a:r>
              <a:rPr lang="fr-FR" sz="2400" b="1" baseline="30000" dirty="0">
                <a:solidFill>
                  <a:srgbClr val="161616"/>
                </a:solidFill>
                <a:latin typeface="Calibri"/>
                <a:ea typeface="MS Gothic"/>
              </a:rPr>
              <a:t>nde</a:t>
            </a: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 GT, toujours mentionner le lycée situé dans votre zone géographique de desserte dans la liste de vos vœux.</a:t>
            </a:r>
          </a:p>
          <a:p>
            <a:pPr algn="just">
              <a:lnSpc>
                <a:spcPct val="90000"/>
              </a:lnSpc>
              <a:buFont typeface="Wingdings" charset="2"/>
              <a:buChar char=""/>
            </a:pPr>
            <a:endParaRPr dirty="0"/>
          </a:p>
          <a:p>
            <a:pPr algn="just">
              <a:lnSpc>
                <a:spcPct val="90000"/>
              </a:lnSpc>
              <a:buFont typeface="Wingdings" charset="2"/>
              <a:buChar char=""/>
            </a:pPr>
            <a:r>
              <a:rPr lang="fr-FR" sz="2400" b="1" dirty="0">
                <a:solidFill>
                  <a:srgbClr val="161616"/>
                </a:solidFill>
                <a:latin typeface="Calibri"/>
                <a:ea typeface="MS Gothic"/>
              </a:rPr>
              <a:t>Attention à la stratégie de choix des BAC PRO pour obtenir une affectation souhaitée.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0631" y="2791326"/>
            <a:ext cx="844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Début juillet: </a:t>
            </a:r>
            <a:r>
              <a:rPr lang="fr-FR" sz="2400" dirty="0"/>
              <a:t>inscription des familles en ligne au sein de l’établissement d’affectation : </a:t>
            </a:r>
            <a:r>
              <a:rPr lang="fr-FR" sz="2400" dirty="0" err="1"/>
              <a:t>Téléservice</a:t>
            </a:r>
            <a:r>
              <a:rPr lang="fr-FR" sz="2400" dirty="0"/>
              <a:t> </a:t>
            </a:r>
            <a:r>
              <a:rPr lang="fr-FR" sz="2400" b="1" dirty="0"/>
              <a:t>inscription</a:t>
            </a:r>
            <a:r>
              <a:rPr lang="fr-FR" sz="2400" dirty="0"/>
              <a:t>.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Le </a:t>
            </a:r>
            <a:r>
              <a:rPr lang="fr-FR" sz="3200" b="1" dirty="0" err="1">
                <a:solidFill>
                  <a:srgbClr val="884DA7"/>
                </a:solidFill>
                <a:ea typeface="MS Gothic"/>
                <a:cs typeface="+mn-cs"/>
              </a:rPr>
              <a:t>Téléservice</a:t>
            </a:r>
            <a:r>
              <a:rPr lang="fr-FR" sz="3200" b="1" dirty="0">
                <a:solidFill>
                  <a:srgbClr val="884DA7"/>
                </a:solidFill>
                <a:ea typeface="MS Gothic"/>
                <a:cs typeface="+mn-cs"/>
              </a:rPr>
              <a:t> </a:t>
            </a:r>
            <a:r>
              <a:rPr lang="fr-FR" sz="3200" b="1" dirty="0">
                <a:ea typeface="MS Gothic"/>
                <a:cs typeface="+mn-cs"/>
              </a:rPr>
              <a:t>inscription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304920" y="214200"/>
            <a:ext cx="8534160" cy="69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Affectation en voie professionnelle</a:t>
            </a:r>
          </a:p>
        </p:txBody>
      </p:sp>
      <p:sp>
        <p:nvSpPr>
          <p:cNvPr id="404" name="CustomShape 2"/>
          <p:cNvSpPr/>
          <p:nvPr/>
        </p:nvSpPr>
        <p:spPr>
          <a:xfrm>
            <a:off x="107640" y="1196640"/>
            <a:ext cx="8964000" cy="131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Certains CAP et BAC Professionnels sont plus difficiles d’accès que d’autres :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  </a:t>
            </a:r>
            <a:r>
              <a:rPr lang="fr-FR" sz="2000" b="1" dirty="0">
                <a:solidFill>
                  <a:srgbClr val="884DA7"/>
                </a:solidFill>
                <a:latin typeface="Wingdings"/>
                <a:ea typeface="MS Gothic"/>
              </a:rPr>
              <a:t></a:t>
            </a: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 Les </a:t>
            </a:r>
            <a:r>
              <a:rPr lang="fr-FR" sz="2000" b="1" dirty="0">
                <a:solidFill>
                  <a:srgbClr val="884DA7"/>
                </a:solidFill>
                <a:latin typeface="Calibri"/>
                <a:ea typeface="MS Gothic"/>
              </a:rPr>
              <a:t>capacités d’accueil sont limitées</a:t>
            </a: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.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  </a:t>
            </a:r>
            <a:r>
              <a:rPr lang="fr-FR" sz="2000" b="1" dirty="0">
                <a:solidFill>
                  <a:srgbClr val="884DA7"/>
                </a:solidFill>
                <a:latin typeface="Wingdings"/>
                <a:ea typeface="MS Gothic"/>
              </a:rPr>
              <a:t></a:t>
            </a:r>
            <a:r>
              <a:rPr lang="fr-FR" sz="2000" b="1" dirty="0">
                <a:solidFill>
                  <a:srgbClr val="7A0000"/>
                </a:solidFill>
                <a:latin typeface="Calibri"/>
                <a:ea typeface="MS Gothic"/>
              </a:rPr>
              <a:t> </a:t>
            </a: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La </a:t>
            </a:r>
            <a:r>
              <a:rPr lang="fr-FR" sz="2000" b="1" dirty="0">
                <a:solidFill>
                  <a:srgbClr val="884DA7"/>
                </a:solidFill>
                <a:latin typeface="Calibri"/>
                <a:ea typeface="MS Gothic"/>
              </a:rPr>
              <a:t>sélection</a:t>
            </a:r>
            <a:r>
              <a:rPr lang="fr-FR" sz="2000" b="1" dirty="0">
                <a:solidFill>
                  <a:srgbClr val="B6B7D3"/>
                </a:solidFill>
                <a:latin typeface="Calibri"/>
                <a:ea typeface="MS Gothic"/>
              </a:rPr>
              <a:t> </a:t>
            </a: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se fait sur les notes de toute l’année de 3</a:t>
            </a:r>
            <a:r>
              <a:rPr lang="fr-FR" sz="2000" b="1" baseline="30000" dirty="0">
                <a:solidFill>
                  <a:srgbClr val="161616"/>
                </a:solidFill>
                <a:latin typeface="Calibri"/>
                <a:ea typeface="MS Gothic"/>
              </a:rPr>
              <a:t>ème </a:t>
            </a: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 par le logiciel </a:t>
            </a:r>
            <a:r>
              <a:rPr lang="fr-FR" sz="2000" b="1" dirty="0">
                <a:solidFill>
                  <a:srgbClr val="884DA7"/>
                </a:solidFill>
                <a:latin typeface="Calibri"/>
                <a:ea typeface="MS Gothic"/>
              </a:rPr>
              <a:t>AFFELNET</a:t>
            </a: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. Selon la filière demandée, certaines matières sont plus importantes que d’autres.</a:t>
            </a:r>
            <a:endParaRPr dirty="0"/>
          </a:p>
        </p:txBody>
      </p:sp>
      <p:sp>
        <p:nvSpPr>
          <p:cNvPr id="405" name="CustomShape 3"/>
          <p:cNvSpPr/>
          <p:nvPr/>
        </p:nvSpPr>
        <p:spPr>
          <a:xfrm>
            <a:off x="107640" y="4219524"/>
            <a:ext cx="8856720" cy="220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1600" b="1" u="sng" dirty="0">
                <a:solidFill>
                  <a:srgbClr val="161616"/>
                </a:solidFill>
                <a:latin typeface="Calibri"/>
                <a:ea typeface="MS Gothic"/>
              </a:rPr>
              <a:t>Secteurs professionnels concernés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:</a:t>
            </a:r>
            <a:endParaRPr sz="1400" dirty="0"/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050" b="1" dirty="0">
                <a:solidFill>
                  <a:srgbClr val="7A0000"/>
                </a:solidFill>
                <a:latin typeface="Calibri"/>
                <a:ea typeface="MS Gothic"/>
              </a:rPr>
              <a:t> 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Métiers d’art (ébénisterie, mode, industries graphiques, spectacle, signalétique et décor, marchandisage, tapisserie d’ameublement et photographie)</a:t>
            </a:r>
            <a:endParaRPr sz="1400" dirty="0"/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 Aéronautique								</a:t>
            </a:r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600" b="1" dirty="0">
                <a:solidFill>
                  <a:srgbClr val="7A0000"/>
                </a:solidFill>
                <a:latin typeface="Calibri"/>
                <a:ea typeface="MS Gothic"/>
              </a:rPr>
              <a:t> 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Maintenance motocycles 	</a:t>
            </a:r>
            <a:endParaRPr sz="1400" dirty="0"/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 Conduite et service dans le transport routier		</a:t>
            </a:r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 Prévention et sécurité		</a:t>
            </a:r>
            <a:endParaRPr sz="1400" dirty="0"/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600" b="1" dirty="0">
                <a:solidFill>
                  <a:srgbClr val="7A0000"/>
                </a:solidFill>
                <a:latin typeface="Calibri"/>
                <a:ea typeface="MS Gothic"/>
              </a:rPr>
              <a:t> 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Hôtellerie-restauration							</a:t>
            </a:r>
          </a:p>
          <a:p>
            <a:pPr algn="just">
              <a:lnSpc>
                <a:spcPct val="114000"/>
              </a:lnSpc>
            </a:pPr>
            <a:r>
              <a:rPr lang="fr-FR" sz="1050" b="1" dirty="0">
                <a:solidFill>
                  <a:srgbClr val="884DA7"/>
                </a:solidFill>
                <a:latin typeface="Calibri"/>
                <a:ea typeface="MS Gothic"/>
              </a:rPr>
              <a:t>●</a:t>
            </a:r>
            <a:r>
              <a:rPr lang="fr-FR" sz="1600" b="1" dirty="0">
                <a:solidFill>
                  <a:srgbClr val="7A0000"/>
                </a:solidFill>
                <a:latin typeface="Calibri"/>
                <a:ea typeface="MS Gothic"/>
              </a:rPr>
              <a:t> </a:t>
            </a:r>
            <a:r>
              <a:rPr lang="fr-FR" sz="1600" b="1" dirty="0">
                <a:solidFill>
                  <a:srgbClr val="161616"/>
                </a:solidFill>
                <a:latin typeface="Calibri"/>
                <a:ea typeface="MS Gothic"/>
              </a:rPr>
              <a:t>Santé			</a:t>
            </a:r>
            <a:endParaRPr sz="1400" dirty="0"/>
          </a:p>
        </p:txBody>
      </p:sp>
      <p:sp>
        <p:nvSpPr>
          <p:cNvPr id="406" name="CustomShape 4"/>
          <p:cNvSpPr/>
          <p:nvPr/>
        </p:nvSpPr>
        <p:spPr>
          <a:xfrm>
            <a:off x="179640" y="2779296"/>
            <a:ext cx="8964000" cy="119112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fr-FR" sz="2400" b="1" dirty="0">
              <a:solidFill>
                <a:srgbClr val="884DA7"/>
              </a:solidFill>
              <a:latin typeface="Calibri"/>
              <a:ea typeface="MS Gothic"/>
            </a:endParaRPr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Procédure PASSPRO </a:t>
            </a: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: entretien qui peut rapporter un bonus.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Inscription via le collège du </a:t>
            </a:r>
            <a:r>
              <a:rPr lang="fr-FR" sz="2000" b="1" dirty="0">
                <a:solidFill>
                  <a:srgbClr val="00B050"/>
                </a:solidFill>
                <a:latin typeface="Calibri"/>
                <a:ea typeface="MS Gothic"/>
              </a:rPr>
              <a:t>entre fin janvier et avril</a:t>
            </a:r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407" name="Imag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6360" y="3213000"/>
            <a:ext cx="1461600" cy="131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" name="Table 1"/>
          <p:cNvGraphicFramePr/>
          <p:nvPr/>
        </p:nvGraphicFramePr>
        <p:xfrm>
          <a:off x="37080" y="2565000"/>
          <a:ext cx="9014760" cy="3307680"/>
        </p:xfrm>
        <a:graphic>
          <a:graphicData uri="http://schemas.openxmlformats.org/drawingml/2006/table">
            <a:tbl>
              <a:tblPr/>
              <a:tblGrid>
                <a:gridCol w="195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dirty="0">
                          <a:solidFill>
                            <a:srgbClr val="884DA7"/>
                          </a:solidFill>
                          <a:latin typeface="Calibri"/>
                        </a:rPr>
                        <a:t>Bac Pro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Français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Maths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Hist/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Géo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Langues vivantes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EPS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Arts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>
                          <a:solidFill>
                            <a:srgbClr val="884DA7"/>
                          </a:solidFill>
                          <a:latin typeface="Calibri"/>
                        </a:rPr>
                        <a:t>Sciences Techno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dirty="0">
                          <a:solidFill>
                            <a:srgbClr val="161616"/>
                          </a:solidFill>
                          <a:latin typeface="Calibri"/>
                        </a:rPr>
                        <a:t>Métiers de l’accueil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Métiers de l’électricité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8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Accompagnement, soins et services à la pers.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>
                          <a:solidFill>
                            <a:srgbClr val="161616"/>
                          </a:solidFill>
                          <a:latin typeface="Calibri"/>
                        </a:rPr>
                        <a:t>7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9" name="CustomShape 2"/>
          <p:cNvSpPr/>
          <p:nvPr/>
        </p:nvSpPr>
        <p:spPr>
          <a:xfrm>
            <a:off x="89640" y="1568880"/>
            <a:ext cx="896400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000" b="1">
                <a:solidFill>
                  <a:srgbClr val="1B0D1C"/>
                </a:solidFill>
                <a:latin typeface="Calibri"/>
                <a:ea typeface="MS Gothic"/>
              </a:rPr>
              <a:t>Pour chaque vœu un barème est établi. En fonction de la formation demandée, certaines matières sont plus importantes que d’autres. </a:t>
            </a:r>
            <a:endParaRPr/>
          </a:p>
        </p:txBody>
      </p:sp>
      <p:sp>
        <p:nvSpPr>
          <p:cNvPr id="410" name="CustomShape 3"/>
          <p:cNvSpPr/>
          <p:nvPr/>
        </p:nvSpPr>
        <p:spPr>
          <a:xfrm>
            <a:off x="0" y="263520"/>
            <a:ext cx="9143640" cy="10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Quelques exemples de coefficients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pour la rentrée 2021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G:\Coralie CIO 2018-19\College Wanda Landowska\Taux d'attraction bac 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411"/>
            <a:ext cx="9102592" cy="6517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89640" y="1052640"/>
            <a:ext cx="8964000" cy="5332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Priorité d’affectation sur la zone de desserte, </a:t>
            </a: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en fonction du domicile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Assouplissement de la carte scolaire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Parmi les 10 vœux de lycée, les familles peuvent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inscrire des vœux de lycées ne relevant pas de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la zone de desserte, (5 vœux possibles hors académie)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161616"/>
                </a:solidFill>
                <a:latin typeface="Calibri"/>
                <a:ea typeface="MS Gothic"/>
              </a:rPr>
              <a:t>Une </a:t>
            </a: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demande de dérogation </a:t>
            </a:r>
            <a:r>
              <a:rPr lang="fr-FR" sz="2200" b="1" dirty="0">
                <a:solidFill>
                  <a:srgbClr val="161616"/>
                </a:solidFill>
                <a:latin typeface="Calibri"/>
                <a:ea typeface="MS Gothic"/>
              </a:rPr>
              <a:t>est possible, traitée dans la limite des capacités d’accueil, une fois les élèves de secteur affectés :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 Handicap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 Prise en charge médicale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 Boursier au mérite et sur critères sociaux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 Frère et sœur scolarisés dans le même établissement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 Domicile proche de l’établissement demandé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Sportif de haut niveau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Lucida Sans"/>
              <a:buAutoNum type="arabicPeriod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Autres</a:t>
            </a:r>
            <a:endParaRPr dirty="0"/>
          </a:p>
        </p:txBody>
      </p:sp>
      <p:sp>
        <p:nvSpPr>
          <p:cNvPr id="414" name="CustomShape 2"/>
          <p:cNvSpPr/>
          <p:nvPr/>
        </p:nvSpPr>
        <p:spPr>
          <a:xfrm>
            <a:off x="304920" y="214200"/>
            <a:ext cx="8534160" cy="69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Affectation en voie GT</a:t>
            </a:r>
          </a:p>
        </p:txBody>
      </p:sp>
      <p:pic>
        <p:nvPicPr>
          <p:cNvPr id="5" name="Image 4" descr="prev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669" y="1593468"/>
            <a:ext cx="2168692" cy="1354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107640" y="1124640"/>
            <a:ext cx="8928720" cy="504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884DA7"/>
                </a:solidFill>
                <a:latin typeface="Calibri"/>
                <a:ea typeface="MS Gothic"/>
              </a:rPr>
              <a:t>Affectation en fonction de l’évaluation des acquis :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Les LV3 à faible diffusion (3h): arabe, chinois, hébreux, japonais et russe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Seconde spécifique conduisant au bac Sciences et Technologies de l’Hôtellerie et de la Restauration (STHR)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884DA7"/>
                </a:solidFill>
                <a:latin typeface="Calibri"/>
                <a:ea typeface="MS Gothic"/>
              </a:rPr>
              <a:t>Affectation selon une procédure spécifique :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Seconde spécifique conduisant au bac Techniques du Théâtre, de la Musique et de la Danse (S2TMD) et au BT des métiers de la musique </a:t>
            </a:r>
            <a:r>
              <a:rPr lang="fr-FR" sz="2000" dirty="0">
                <a:solidFill>
                  <a:srgbClr val="1B0D1C"/>
                </a:solidFill>
                <a:latin typeface="Calibri"/>
                <a:ea typeface="MS Gothic"/>
              </a:rPr>
              <a:t>(</a:t>
            </a:r>
            <a:r>
              <a:rPr lang="fr-FR" sz="2000" i="1" dirty="0">
                <a:solidFill>
                  <a:srgbClr val="1B0D1C"/>
                </a:solidFill>
                <a:latin typeface="Calibri"/>
                <a:ea typeface="MS Gothic"/>
              </a:rPr>
              <a:t>attestation du conservatoire à fournir</a:t>
            </a:r>
            <a:r>
              <a:rPr lang="fr-FR" sz="2000" dirty="0">
                <a:solidFill>
                  <a:srgbClr val="1B0D1C"/>
                </a:solidFill>
                <a:latin typeface="Calibri"/>
                <a:ea typeface="MS Gothic"/>
              </a:rPr>
              <a:t>)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Classe des sections internationales </a:t>
            </a:r>
            <a:r>
              <a:rPr lang="fr-FR" sz="2000" dirty="0">
                <a:solidFill>
                  <a:srgbClr val="1B0D1C"/>
                </a:solidFill>
                <a:latin typeface="Calibri"/>
                <a:ea typeface="MS Gothic"/>
              </a:rPr>
              <a:t>(</a:t>
            </a:r>
            <a:r>
              <a:rPr lang="fr-FR" sz="2000" i="1" dirty="0">
                <a:solidFill>
                  <a:srgbClr val="1B0D1C"/>
                </a:solidFill>
                <a:latin typeface="Calibri"/>
                <a:ea typeface="MS Gothic"/>
              </a:rPr>
              <a:t>évaluation linguistique préalable</a:t>
            </a:r>
            <a:r>
              <a:rPr lang="fr-FR" sz="2000" dirty="0">
                <a:solidFill>
                  <a:srgbClr val="1B0D1C"/>
                </a:solidFill>
                <a:latin typeface="Calibri"/>
                <a:ea typeface="MS Gothic"/>
              </a:rPr>
              <a:t>)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Classes des sections menant vers les bacs </a:t>
            </a:r>
            <a:r>
              <a:rPr lang="fr-FR" sz="2000" b="1" dirty="0" err="1">
                <a:solidFill>
                  <a:srgbClr val="1B0D1C"/>
                </a:solidFill>
                <a:latin typeface="Calibri"/>
                <a:ea typeface="MS Gothic"/>
              </a:rPr>
              <a:t>bi-nationaux</a:t>
            </a: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 </a:t>
            </a:r>
            <a:r>
              <a:rPr lang="fr-FR" sz="2000" dirty="0">
                <a:solidFill>
                  <a:srgbClr val="1B0D1C"/>
                </a:solidFill>
                <a:latin typeface="Calibri"/>
                <a:ea typeface="MS Gothic"/>
              </a:rPr>
              <a:t>(</a:t>
            </a:r>
            <a:r>
              <a:rPr lang="fr-FR" sz="2000" i="1" dirty="0">
                <a:solidFill>
                  <a:srgbClr val="1B0D1C"/>
                </a:solidFill>
                <a:latin typeface="Calibri"/>
                <a:ea typeface="MS Gothic"/>
              </a:rPr>
              <a:t>examen sur dossier</a:t>
            </a:r>
            <a:r>
              <a:rPr lang="fr-FR" sz="2000" dirty="0">
                <a:solidFill>
                  <a:srgbClr val="1B0D1C"/>
                </a:solidFill>
                <a:latin typeface="Calibri"/>
                <a:ea typeface="MS Gothic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884DA7"/>
                </a:solidFill>
                <a:latin typeface="Calibri"/>
                <a:ea typeface="MS Gothic"/>
              </a:rPr>
              <a:t>Affectation en sections européennes :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rgbClr val="1B0D1C"/>
                </a:solidFill>
                <a:latin typeface="Calibri"/>
                <a:ea typeface="MS Gothic"/>
              </a:rPr>
              <a:t>En fonction du domicile (critère prioritaire) et de l’évaluation des acquis</a:t>
            </a:r>
            <a:endParaRPr dirty="0"/>
          </a:p>
        </p:txBody>
      </p:sp>
      <p:sp>
        <p:nvSpPr>
          <p:cNvPr id="417" name="CustomShape 2"/>
          <p:cNvSpPr/>
          <p:nvPr/>
        </p:nvSpPr>
        <p:spPr>
          <a:xfrm>
            <a:off x="304920" y="214200"/>
            <a:ext cx="8534160" cy="69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Affectation en voie GT : cas particuliers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304920" y="214200"/>
            <a:ext cx="8534160" cy="69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Affectation en 2nde GT pour une entrée en 1</a:t>
            </a:r>
            <a:r>
              <a:rPr lang="fr-FR" sz="3200" b="1" baseline="30000" dirty="0">
                <a:solidFill>
                  <a:srgbClr val="884DA7"/>
                </a:solidFill>
                <a:latin typeface="+mj-lt"/>
                <a:ea typeface="MS Gothic"/>
              </a:rPr>
              <a:t>ère</a:t>
            </a: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 STD2A</a:t>
            </a:r>
          </a:p>
        </p:txBody>
      </p:sp>
      <p:sp>
        <p:nvSpPr>
          <p:cNvPr id="419" name="CustomShape 2"/>
          <p:cNvSpPr/>
          <p:nvPr/>
        </p:nvSpPr>
        <p:spPr>
          <a:xfrm>
            <a:off x="67320" y="1152720"/>
            <a:ext cx="8964000" cy="266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14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Enseignements optionnels :</a:t>
            </a:r>
            <a:endParaRPr dirty="0"/>
          </a:p>
          <a:p>
            <a:pPr algn="just">
              <a:lnSpc>
                <a:spcPct val="114000"/>
              </a:lnSpc>
              <a:buFont typeface="Wingdings" charset="2"/>
              <a:buChar char=""/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Création et Culture Design (6h)	 </a:t>
            </a:r>
            <a:r>
              <a:rPr lang="fr-FR" sz="2000" b="1" dirty="0">
                <a:solidFill>
                  <a:srgbClr val="884DA7"/>
                </a:solidFill>
                <a:latin typeface="Wingdings"/>
                <a:ea typeface="MS Gothic"/>
              </a:rPr>
              <a:t></a:t>
            </a:r>
            <a:r>
              <a:rPr lang="fr-FR" sz="2000" b="1" dirty="0">
                <a:solidFill>
                  <a:srgbClr val="884DA7"/>
                </a:solidFill>
                <a:latin typeface="Calibri"/>
                <a:ea typeface="MS Gothic"/>
              </a:rPr>
              <a:t> </a:t>
            </a:r>
            <a:r>
              <a:rPr lang="fr-FR" sz="2200" b="1" dirty="0" err="1">
                <a:solidFill>
                  <a:srgbClr val="884DA7"/>
                </a:solidFill>
                <a:latin typeface="Calibri"/>
                <a:ea typeface="MS Gothic"/>
              </a:rPr>
              <a:t>PassCCD</a:t>
            </a:r>
            <a:endParaRPr dirty="0"/>
          </a:p>
          <a:p>
            <a:pPr>
              <a:lnSpc>
                <a:spcPct val="114000"/>
              </a:lnSpc>
            </a:pPr>
            <a:endParaRPr dirty="0"/>
          </a:p>
          <a:p>
            <a:pPr>
              <a:lnSpc>
                <a:spcPct val="114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Une démarche pédagogique d’information : </a:t>
            </a:r>
            <a:endParaRPr dirty="0"/>
          </a:p>
          <a:p>
            <a:pPr>
              <a:lnSpc>
                <a:spcPct val="114000"/>
              </a:lnSpc>
              <a:buFont typeface="Wingdings" charset="2"/>
              <a:buChar char=""/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Préparer sa lettre de motivation = lettre guidée obligatoire</a:t>
            </a:r>
            <a:endParaRPr dirty="0"/>
          </a:p>
          <a:p>
            <a:pPr>
              <a:lnSpc>
                <a:spcPct val="114000"/>
              </a:lnSpc>
              <a:buFont typeface="Wingdings" charset="2"/>
              <a:buChar char=""/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Se rendre à l’entretien d’information </a:t>
            </a:r>
            <a:endParaRPr dirty="0"/>
          </a:p>
          <a:p>
            <a:pPr>
              <a:lnSpc>
                <a:spcPct val="114000"/>
              </a:lnSpc>
              <a:buFont typeface="Wingdings" charset="2"/>
              <a:buChar char=""/>
            </a:pPr>
            <a:r>
              <a:rPr lang="fr-FR" sz="2000" b="1" dirty="0">
                <a:solidFill>
                  <a:srgbClr val="161616"/>
                </a:solidFill>
                <a:latin typeface="Calibri"/>
                <a:ea typeface="MS Gothic"/>
              </a:rPr>
              <a:t>Un avis final = avis de l’établissement d’origine + avis de l’établissement référent</a:t>
            </a:r>
            <a:endParaRPr dirty="0"/>
          </a:p>
        </p:txBody>
      </p:sp>
      <p:sp>
        <p:nvSpPr>
          <p:cNvPr id="420" name="CustomShape 3"/>
          <p:cNvSpPr/>
          <p:nvPr/>
        </p:nvSpPr>
        <p:spPr>
          <a:xfrm>
            <a:off x="89640" y="5273280"/>
            <a:ext cx="8964000" cy="1095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Entretien qui peut rapporter un bonus.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sz="2200" b="1">
                <a:solidFill>
                  <a:srgbClr val="884DA7"/>
                </a:solidFill>
                <a:latin typeface="Calibri"/>
                <a:ea typeface="MS Gothic"/>
              </a:rPr>
              <a:t> </a:t>
            </a:r>
            <a:endParaRPr dirty="0"/>
          </a:p>
        </p:txBody>
      </p:sp>
      <p:pic>
        <p:nvPicPr>
          <p:cNvPr id="421" name="Imag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840" y="3913560"/>
            <a:ext cx="1461600" cy="131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469520" y="4941000"/>
            <a:ext cx="6204240" cy="122400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161616"/>
                </a:solidFill>
                <a:latin typeface="Calibri"/>
                <a:ea typeface="MS Gothic"/>
              </a:rPr>
              <a:t>33 % d’enseignement général
42 % d’enseignement professionnel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161616"/>
                </a:solidFill>
                <a:latin typeface="Calibri"/>
                <a:ea typeface="MS Gothic"/>
              </a:rPr>
              <a:t>25% de formation en milieu professionnel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27" name="CustomShape 2"/>
          <p:cNvSpPr/>
          <p:nvPr/>
        </p:nvSpPr>
        <p:spPr>
          <a:xfrm>
            <a:off x="179640" y="1971000"/>
            <a:ext cx="8784720" cy="20379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7030A0"/>
                </a:solidFill>
                <a:latin typeface="+mj-lt"/>
                <a:ea typeface="MS Gothic"/>
              </a:rPr>
              <a:t>VOIE </a:t>
            </a:r>
            <a:endParaRPr dirty="0">
              <a:solidFill>
                <a:srgbClr val="7030A0"/>
              </a:solidFill>
              <a:latin typeface="+mj-lt"/>
            </a:endParaRPr>
          </a:p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7030A0"/>
                </a:solidFill>
                <a:latin typeface="+mj-lt"/>
                <a:ea typeface="MS Gothic"/>
              </a:rPr>
              <a:t>PROFESSIONNELLE</a:t>
            </a:r>
            <a:endParaRPr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28" name="Picture 4"/>
          <p:cNvPicPr/>
          <p:nvPr/>
        </p:nvPicPr>
        <p:blipFill>
          <a:blip r:embed="rId3" cstate="print"/>
          <a:srcRect l="4418" t="10346" r="3149" b="11625"/>
          <a:stretch>
            <a:fillRect/>
          </a:stretch>
        </p:blipFill>
        <p:spPr>
          <a:xfrm>
            <a:off x="500400" y="1123920"/>
            <a:ext cx="2165760" cy="1312560"/>
          </a:xfrm>
          <a:prstGeom prst="rect">
            <a:avLst/>
          </a:prstGeom>
          <a:ln>
            <a:noFill/>
          </a:ln>
        </p:spPr>
      </p:pic>
      <p:pic>
        <p:nvPicPr>
          <p:cNvPr id="229" name="Picture 2"/>
          <p:cNvPicPr/>
          <p:nvPr/>
        </p:nvPicPr>
        <p:blipFill>
          <a:blip r:embed="rId4" cstate="print"/>
          <a:srcRect l="28355" r="22002" b="4268"/>
          <a:stretch>
            <a:fillRect/>
          </a:stretch>
        </p:blipFill>
        <p:spPr>
          <a:xfrm>
            <a:off x="7788240" y="4039560"/>
            <a:ext cx="1155960" cy="2229480"/>
          </a:xfrm>
          <a:prstGeom prst="rect">
            <a:avLst/>
          </a:prstGeom>
          <a:ln>
            <a:noFill/>
          </a:ln>
        </p:spPr>
      </p:pic>
      <p:pic>
        <p:nvPicPr>
          <p:cNvPr id="230" name="Picture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92240" y="287280"/>
            <a:ext cx="1357560" cy="1357560"/>
          </a:xfrm>
          <a:prstGeom prst="rect">
            <a:avLst/>
          </a:prstGeom>
          <a:ln>
            <a:noFill/>
          </a:ln>
        </p:spPr>
      </p:pic>
      <p:pic>
        <p:nvPicPr>
          <p:cNvPr id="231" name="Picture 2"/>
          <p:cNvPicPr/>
          <p:nvPr/>
        </p:nvPicPr>
        <p:blipFill>
          <a:blip r:embed="rId6" cstate="print"/>
          <a:srcRect l="12598" t="10599" r="20144" b="15687"/>
          <a:stretch>
            <a:fillRect/>
          </a:stretch>
        </p:blipFill>
        <p:spPr>
          <a:xfrm>
            <a:off x="6804360" y="710640"/>
            <a:ext cx="1439640" cy="1710000"/>
          </a:xfrm>
          <a:prstGeom prst="rect">
            <a:avLst/>
          </a:prstGeom>
          <a:ln>
            <a:noFill/>
          </a:ln>
        </p:spPr>
      </p:pic>
      <p:pic>
        <p:nvPicPr>
          <p:cNvPr id="232" name="Picture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640" y="4365000"/>
            <a:ext cx="1377000" cy="139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242280" y="1628640"/>
            <a:ext cx="8659440" cy="100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3" name="CustomShape 2"/>
          <p:cNvSpPr/>
          <p:nvPr/>
        </p:nvSpPr>
        <p:spPr>
          <a:xfrm>
            <a:off x="62640" y="1124640"/>
            <a:ext cx="8838720" cy="155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Les capacités d’accueil sont limitées: pour plus de sécurité, faites </a:t>
            </a: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plusieurs vœux</a:t>
            </a: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Certaines formations sont plus demandées que d’autres: il est recommandé aux familles d’élargir les vœux sur d’autres formations. </a:t>
            </a:r>
            <a:endParaRPr dirty="0"/>
          </a:p>
        </p:txBody>
      </p:sp>
      <p:sp>
        <p:nvSpPr>
          <p:cNvPr id="424" name="CustomShape 3"/>
          <p:cNvSpPr/>
          <p:nvPr/>
        </p:nvSpPr>
        <p:spPr>
          <a:xfrm>
            <a:off x="62640" y="252000"/>
            <a:ext cx="914364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Conseils stratégiques</a:t>
            </a:r>
          </a:p>
        </p:txBody>
      </p:sp>
      <p:pic>
        <p:nvPicPr>
          <p:cNvPr id="425" name="Imag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640" y="3376800"/>
            <a:ext cx="4529880" cy="339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107640" y="1340640"/>
            <a:ext cx="8964000" cy="405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Fin juin </a:t>
            </a: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: résultats d’Affelnet pour la voie générale et technologique et pour la voie professionnelle.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Les établissements d’accueil envoient les notifications d’affectation aux familles.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Vous pouvez également y avoir accès via le </a:t>
            </a:r>
            <a:r>
              <a:rPr lang="fr-FR" sz="2400" b="1" dirty="0" err="1">
                <a:solidFill>
                  <a:srgbClr val="884DA7"/>
                </a:solidFill>
                <a:latin typeface="Calibri"/>
                <a:ea typeface="MS Gothic"/>
              </a:rPr>
              <a:t>téléservice</a:t>
            </a: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.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N’oubliez pas d’inscrire vos enfants dans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les établissements  début 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MS Gothic"/>
              </a:rPr>
              <a:t>juillet (en ligne et</a:t>
            </a:r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MS Gothic"/>
              </a:rPr>
              <a:t>dans les établissements)</a:t>
            </a: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1B0D1C"/>
                </a:solidFill>
                <a:latin typeface="Calibri"/>
                <a:ea typeface="MS Gothic"/>
              </a:rPr>
              <a:t>En l’absence de démarches d’inscription, la place est réputée vacante et susceptible d’être proposée à un autre élève.</a:t>
            </a:r>
            <a:endParaRPr dirty="0"/>
          </a:p>
        </p:txBody>
      </p:sp>
      <p:sp>
        <p:nvSpPr>
          <p:cNvPr id="427" name="CustomShape 2"/>
          <p:cNvSpPr/>
          <p:nvPr/>
        </p:nvSpPr>
        <p:spPr>
          <a:xfrm>
            <a:off x="304920" y="214200"/>
            <a:ext cx="8534160" cy="69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Notification d’affectation</a:t>
            </a:r>
          </a:p>
        </p:txBody>
      </p:sp>
      <p:pic>
        <p:nvPicPr>
          <p:cNvPr id="428" name="Image 8"/>
          <p:cNvPicPr/>
          <p:nvPr/>
        </p:nvPicPr>
        <p:blipFill>
          <a:blip r:embed="rId2" cstate="print"/>
          <a:srcRect l="14253" t="7908" r="13062" b="7908"/>
          <a:stretch>
            <a:fillRect/>
          </a:stretch>
        </p:blipFill>
        <p:spPr>
          <a:xfrm>
            <a:off x="278114" y="0"/>
            <a:ext cx="1295640" cy="1529640"/>
          </a:xfrm>
          <a:prstGeom prst="rect">
            <a:avLst/>
          </a:prstGeom>
          <a:ln>
            <a:noFill/>
          </a:ln>
        </p:spPr>
      </p:pic>
      <p:pic>
        <p:nvPicPr>
          <p:cNvPr id="429" name="Imag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5876" y="3956494"/>
            <a:ext cx="1645920" cy="164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84960" y="1556280"/>
            <a:ext cx="8964000" cy="3076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Vous pouvez être contactés </a:t>
            </a: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jusqu’à début juillet </a:t>
            </a: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si vous êtes sur liste supplémentaire.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2</a:t>
            </a:r>
            <a:r>
              <a:rPr lang="fr-FR" sz="2200" b="1" baseline="30000" dirty="0">
                <a:solidFill>
                  <a:srgbClr val="884DA7"/>
                </a:solidFill>
                <a:latin typeface="Calibri"/>
                <a:ea typeface="MS Gothic"/>
              </a:rPr>
              <a:t>nd</a:t>
            </a: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 tour AFFELNET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Les élèves sans affectation doivent s’adresser impérativement  à </a:t>
            </a:r>
            <a:r>
              <a:rPr lang="fr-FR" sz="2200" b="1" dirty="0">
                <a:solidFill>
                  <a:srgbClr val="161616"/>
                </a:solidFill>
                <a:latin typeface="Calibri"/>
                <a:ea typeface="MS Gothic"/>
              </a:rPr>
              <a:t>l’établissement d’origine</a:t>
            </a: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 afin de formuler de nouveaux vœux sur les places vacantes.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Ces démarches sont possibles dès </a:t>
            </a:r>
            <a:r>
              <a:rPr lang="fr-FR" sz="2200" b="1" dirty="0">
                <a:solidFill>
                  <a:srgbClr val="884DA7"/>
                </a:solidFill>
                <a:latin typeface="Calibri"/>
                <a:ea typeface="MS Gothic"/>
              </a:rPr>
              <a:t>mi-juin</a:t>
            </a:r>
            <a:r>
              <a:rPr lang="fr-FR" sz="2200" b="1" dirty="0">
                <a:solidFill>
                  <a:srgbClr val="1B0D1C"/>
                </a:solidFill>
                <a:latin typeface="Calibri"/>
                <a:ea typeface="MS Gothic"/>
              </a:rPr>
              <a:t> </a:t>
            </a:r>
            <a:r>
              <a:rPr lang="fr-FR" sz="2200" b="1" dirty="0">
                <a:solidFill>
                  <a:srgbClr val="161616"/>
                </a:solidFill>
                <a:latin typeface="Calibri"/>
                <a:ea typeface="MS Gothic"/>
              </a:rPr>
              <a:t>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431" name="CustomShape 2"/>
          <p:cNvSpPr/>
          <p:nvPr/>
        </p:nvSpPr>
        <p:spPr>
          <a:xfrm>
            <a:off x="-6120" y="404640"/>
            <a:ext cx="9143640" cy="693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anchor="ctr"/>
          <a:lstStyle/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Suivi des élèves non affectés </a:t>
            </a:r>
            <a:endParaRPr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en voie pro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179640" y="2394720"/>
            <a:ext cx="8784720" cy="20379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884DA7"/>
                </a:solidFill>
                <a:latin typeface="+mj-lt"/>
                <a:ea typeface="MS Gothic"/>
              </a:rPr>
              <a:t>DES RESSOURCES</a:t>
            </a:r>
            <a:endParaRPr dirty="0">
              <a:latin typeface="+mj-lt"/>
            </a:endParaRPr>
          </a:p>
          <a:p>
            <a:pPr algn="ctr">
              <a:lnSpc>
                <a:spcPct val="95000"/>
              </a:lnSpc>
            </a:pPr>
            <a:r>
              <a:rPr lang="fr-FR" sz="5400" b="1" dirty="0">
                <a:solidFill>
                  <a:srgbClr val="884DA7"/>
                </a:solidFill>
                <a:latin typeface="+mj-lt"/>
                <a:ea typeface="MS Gothic"/>
              </a:rPr>
              <a:t>POUR S’INFORMER</a:t>
            </a:r>
            <a:endParaRPr dirty="0">
              <a:latin typeface="+mj-lt"/>
            </a:endParaRPr>
          </a:p>
        </p:txBody>
      </p:sp>
      <p:pic>
        <p:nvPicPr>
          <p:cNvPr id="433" name="Imag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640" y="404640"/>
            <a:ext cx="2171160" cy="1663200"/>
          </a:xfrm>
          <a:prstGeom prst="rect">
            <a:avLst/>
          </a:prstGeom>
          <a:ln>
            <a:noFill/>
          </a:ln>
        </p:spPr>
      </p:pic>
      <p:pic>
        <p:nvPicPr>
          <p:cNvPr id="434" name="Imag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5640" y="4298040"/>
            <a:ext cx="2568960" cy="256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107640" y="1324365"/>
            <a:ext cx="8928720" cy="51638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rgbClr val="884DA7"/>
                </a:solidFill>
                <a:latin typeface="Wingdings"/>
                <a:ea typeface="MS Gothic"/>
              </a:rPr>
              <a:t></a:t>
            </a:r>
            <a:r>
              <a:rPr lang="fr-FR" sz="2800" b="1" dirty="0">
                <a:solidFill>
                  <a:srgbClr val="884DA7"/>
                </a:solidFill>
                <a:latin typeface="Calibri"/>
                <a:ea typeface="MS Gothic"/>
              </a:rPr>
              <a:t> </a:t>
            </a:r>
            <a:r>
              <a:rPr lang="fr-FR" sz="2800" b="1" dirty="0">
                <a:solidFill>
                  <a:srgbClr val="161616"/>
                </a:solidFill>
                <a:latin typeface="Calibri"/>
                <a:ea typeface="MS Gothic"/>
              </a:rPr>
              <a:t>Le stage en entreprise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rgbClr val="884DA7"/>
                </a:solidFill>
                <a:latin typeface="Wingdings"/>
                <a:ea typeface="MS Gothic"/>
              </a:rPr>
              <a:t></a:t>
            </a:r>
            <a:r>
              <a:rPr lang="fr-FR" sz="2800" b="1" dirty="0">
                <a:solidFill>
                  <a:srgbClr val="161616"/>
                </a:solidFill>
                <a:latin typeface="Calibri"/>
                <a:ea typeface="MS Gothic"/>
              </a:rPr>
              <a:t> Les mini stages en lycée professionnel, en CFA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rgbClr val="884DA7"/>
                </a:solidFill>
                <a:latin typeface="Wingdings"/>
                <a:ea typeface="MS Gothic"/>
              </a:rPr>
              <a:t></a:t>
            </a:r>
            <a:r>
              <a:rPr lang="fr-FR" sz="2800" b="1" dirty="0">
                <a:solidFill>
                  <a:srgbClr val="161616"/>
                </a:solidFill>
                <a:latin typeface="Calibri"/>
                <a:ea typeface="MS Gothic"/>
              </a:rPr>
              <a:t> Les « Journées portes ouvertes  » des lycées et des CFA …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884DA7"/>
                </a:solidFill>
                <a:latin typeface="Wingdings"/>
                <a:ea typeface="MS Gothic"/>
              </a:rPr>
              <a:t></a:t>
            </a:r>
            <a:r>
              <a:rPr lang="fr-FR" sz="2800" b="1" dirty="0">
                <a:solidFill>
                  <a:srgbClr val="884DA7"/>
                </a:solidFill>
                <a:latin typeface="Calibri"/>
                <a:ea typeface="MS Gothic"/>
              </a:rPr>
              <a:t> </a:t>
            </a:r>
            <a:r>
              <a:rPr lang="fr-FR" sz="2800" b="1" dirty="0">
                <a:solidFill>
                  <a:srgbClr val="161616"/>
                </a:solidFill>
                <a:latin typeface="Calibri"/>
                <a:ea typeface="MS Gothic"/>
              </a:rPr>
              <a:t>La documentation et les logiciels au CDI du collège 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161616"/>
                </a:solidFill>
                <a:latin typeface="Calibri"/>
                <a:ea typeface="MS Gothic"/>
              </a:rPr>
              <a:t>et au CIO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400" b="1" dirty="0">
                <a:solidFill>
                  <a:srgbClr val="884DA7"/>
                </a:solidFill>
                <a:latin typeface="Wingdings"/>
                <a:ea typeface="MS Gothic"/>
              </a:rPr>
              <a:t></a:t>
            </a:r>
            <a:r>
              <a:rPr lang="fr-FR" sz="2800" b="1" dirty="0">
                <a:solidFill>
                  <a:srgbClr val="161616"/>
                </a:solidFill>
                <a:latin typeface="Calibri"/>
                <a:ea typeface="MS Gothic"/>
              </a:rPr>
              <a:t> Internet</a:t>
            </a:r>
            <a:endParaRPr dirty="0"/>
          </a:p>
        </p:txBody>
      </p:sp>
      <p:sp>
        <p:nvSpPr>
          <p:cNvPr id="436" name="CustomShape 2"/>
          <p:cNvSpPr/>
          <p:nvPr/>
        </p:nvSpPr>
        <p:spPr>
          <a:xfrm>
            <a:off x="5010732" y="3608925"/>
            <a:ext cx="2231640" cy="287928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437" name="Imag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1150" y="176940"/>
            <a:ext cx="1340280" cy="134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179280" y="0"/>
            <a:ext cx="8964360" cy="68576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628650" lvl="2"/>
            <a:endParaRPr lang="fr-FR" dirty="0"/>
          </a:p>
          <a:p>
            <a:pPr lvl="1" indent="-285750">
              <a:buFont typeface="Wingdings" charset="2"/>
              <a:buChar char=""/>
            </a:pPr>
            <a:r>
              <a:rPr lang="fr-FR" b="1" u="sng" dirty="0">
                <a:solidFill>
                  <a:srgbClr val="884DA7"/>
                </a:solidFill>
                <a:latin typeface="Calibri"/>
                <a:ea typeface="SimSun"/>
              </a:rPr>
              <a:t>www.secondes-premieres2021-2022.fr</a:t>
            </a:r>
          </a:p>
          <a:p>
            <a:pPr lvl="1"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 dirty="0">
                <a:solidFill>
                  <a:srgbClr val="161616"/>
                </a:solidFill>
                <a:latin typeface="Calibri"/>
                <a:ea typeface="SimSun"/>
              </a:rPr>
              <a:t>Le site académique  </a:t>
            </a:r>
            <a:r>
              <a:rPr lang="fr-FR" b="1" u="sng" dirty="0">
                <a:solidFill>
                  <a:srgbClr val="884DA7"/>
                </a:solidFill>
                <a:latin typeface="Calibri"/>
                <a:ea typeface="SimSun"/>
              </a:rPr>
              <a:t>www.ac-versailles.fr</a:t>
            </a:r>
            <a:endParaRPr b="1" u="sng" dirty="0">
              <a:solidFill>
                <a:srgbClr val="884DA7"/>
              </a:solidFill>
              <a:latin typeface="Calibri"/>
              <a:ea typeface="SimSun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 dirty="0">
                <a:solidFill>
                  <a:srgbClr val="161616"/>
                </a:solidFill>
                <a:latin typeface="Calibri"/>
                <a:ea typeface="SimSun"/>
              </a:rPr>
              <a:t>Le CIO  </a:t>
            </a:r>
            <a:r>
              <a:rPr lang="fr-FR" b="1" u="sng" dirty="0">
                <a:solidFill>
                  <a:srgbClr val="884DA7"/>
                </a:solidFill>
                <a:latin typeface="Calibri"/>
                <a:ea typeface="SimSun"/>
              </a:rPr>
              <a:t>www.ac-versailles.fr/cio-ermont</a:t>
            </a:r>
            <a:r>
              <a:rPr lang="fr-FR" b="1" dirty="0">
                <a:solidFill>
                  <a:srgbClr val="161616"/>
                </a:solidFill>
                <a:latin typeface="Calibri"/>
                <a:ea typeface="SimSun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b="1" u="sng" dirty="0">
              <a:solidFill>
                <a:srgbClr val="884DA7"/>
              </a:solidFill>
              <a:latin typeface="Calibri"/>
              <a:ea typeface="SimSun"/>
            </a:endParaRPr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 dirty="0">
                <a:solidFill>
                  <a:srgbClr val="161616"/>
                </a:solidFill>
                <a:latin typeface="Calibri"/>
                <a:ea typeface="SimSun"/>
              </a:rPr>
              <a:t>Le Portail Éducation Nationale  </a:t>
            </a:r>
            <a:r>
              <a:rPr lang="fr-FR" b="1" u="sng" dirty="0">
                <a:solidFill>
                  <a:srgbClr val="884DA7"/>
                </a:solidFill>
                <a:latin typeface="Calibri"/>
                <a:ea typeface="SimSun"/>
              </a:rPr>
              <a:t>www.education.gouv.fr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 dirty="0">
                <a:solidFill>
                  <a:srgbClr val="161616"/>
                </a:solidFill>
                <a:latin typeface="Calibri"/>
                <a:ea typeface="SimSun"/>
              </a:rPr>
              <a:t>L’ONISEP  </a:t>
            </a:r>
            <a:r>
              <a:rPr lang="fr-FR" b="1" u="sng" dirty="0">
                <a:solidFill>
                  <a:srgbClr val="884DA7"/>
                </a:solidFill>
                <a:latin typeface="Calibri"/>
                <a:ea typeface="SimSun"/>
              </a:rPr>
              <a:t>www.onisep.fr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 dirty="0">
                <a:solidFill>
                  <a:srgbClr val="161616"/>
                </a:solidFill>
                <a:latin typeface="Calibri"/>
                <a:ea typeface="SimSun"/>
              </a:rPr>
              <a:t>Le CIDJ  </a:t>
            </a:r>
            <a:r>
              <a:rPr lang="fr-FR" b="1" u="sng" dirty="0">
                <a:solidFill>
                  <a:srgbClr val="884DA7"/>
                </a:solidFill>
                <a:latin typeface="Calibri"/>
                <a:ea typeface="SimSun"/>
              </a:rPr>
              <a:t>www.cidj.fr</a:t>
            </a:r>
            <a:r>
              <a:rPr lang="fr-FR" dirty="0">
                <a:solidFill>
                  <a:srgbClr val="884DA7"/>
                </a:solidFill>
                <a:latin typeface="Calibri"/>
                <a:ea typeface="SimSun"/>
              </a:rPr>
              <a:t> </a:t>
            </a:r>
            <a:r>
              <a:rPr lang="fr-FR" dirty="0">
                <a:solidFill>
                  <a:srgbClr val="161616"/>
                </a:solidFill>
                <a:latin typeface="Calibri"/>
                <a:ea typeface="SimSun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 dirty="0">
                <a:solidFill>
                  <a:srgbClr val="161616"/>
                </a:solidFill>
                <a:latin typeface="Calibri"/>
                <a:ea typeface="SimSun"/>
              </a:rPr>
              <a:t>Les métiers  </a:t>
            </a:r>
            <a:r>
              <a:rPr lang="fr-FR" b="1" u="sng" dirty="0">
                <a:solidFill>
                  <a:srgbClr val="884DA7"/>
                </a:solidFill>
                <a:latin typeface="Calibri"/>
                <a:ea typeface="SimSun"/>
              </a:rPr>
              <a:t>www.oriane.info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 dirty="0">
                <a:solidFill>
                  <a:srgbClr val="161616"/>
                </a:solidFill>
                <a:latin typeface="Calibri"/>
                <a:ea typeface="SimSun"/>
              </a:rPr>
              <a:t>Le système éducatif agricole public  </a:t>
            </a:r>
            <a:r>
              <a:rPr lang="fr-FR" b="1" u="sng" dirty="0">
                <a:solidFill>
                  <a:srgbClr val="884DA7"/>
                </a:solidFill>
                <a:latin typeface="Calibri"/>
                <a:ea typeface="SimSun"/>
              </a:rPr>
              <a:t>www.educagri.fr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 dirty="0">
                <a:solidFill>
                  <a:srgbClr val="161616"/>
                </a:solidFill>
                <a:latin typeface="Calibri"/>
                <a:ea typeface="SimSun"/>
              </a:rPr>
              <a:t>L’apprentissage en Ile de France  </a:t>
            </a:r>
            <a:r>
              <a:rPr lang="fr-FR" b="1" u="sng" dirty="0">
                <a:solidFill>
                  <a:srgbClr val="884DA7"/>
                </a:solidFill>
                <a:latin typeface="Calibri"/>
                <a:ea typeface="SimSun"/>
              </a:rPr>
              <a:t>www.iledefrance.fr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 dirty="0">
                <a:solidFill>
                  <a:srgbClr val="161616"/>
                </a:solidFill>
                <a:latin typeface="Calibri"/>
                <a:ea typeface="SimSun"/>
              </a:rPr>
              <a:t>Les spécialités de la voie pro </a:t>
            </a:r>
            <a:r>
              <a:rPr lang="fr-FR" b="1" u="sng" dirty="0">
                <a:solidFill>
                  <a:srgbClr val="884DA7"/>
                </a:solidFill>
                <a:latin typeface="Calibri"/>
                <a:ea typeface="SimSun"/>
              </a:rPr>
              <a:t>nouvelle-voiepro.fr</a:t>
            </a:r>
            <a:r>
              <a:rPr lang="fr-FR" dirty="0">
                <a:solidFill>
                  <a:srgbClr val="884DA7"/>
                </a:solidFill>
                <a:latin typeface="Calibri"/>
                <a:ea typeface="SimSun"/>
              </a:rPr>
              <a:t> </a:t>
            </a:r>
            <a:r>
              <a:rPr lang="fr-FR" b="1" dirty="0">
                <a:solidFill>
                  <a:srgbClr val="161616"/>
                </a:solidFill>
                <a:latin typeface="Calibri"/>
                <a:ea typeface="SimSun"/>
              </a:rPr>
              <a:t>ou</a:t>
            </a:r>
            <a:r>
              <a:rPr lang="fr-FR" b="1" dirty="0">
                <a:solidFill>
                  <a:srgbClr val="884DA7"/>
                </a:solidFill>
                <a:latin typeface="Calibri"/>
                <a:ea typeface="SimSun"/>
              </a:rPr>
              <a:t> </a:t>
            </a:r>
            <a:r>
              <a:rPr lang="fr-FR" b="1" u="sng" dirty="0">
                <a:solidFill>
                  <a:srgbClr val="884DA7"/>
                </a:solidFill>
                <a:latin typeface="Calibri"/>
                <a:ea typeface="SimSun"/>
              </a:rPr>
              <a:t>quandjepasselebac.education.fr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fr-FR" b="1" dirty="0">
                <a:solidFill>
                  <a:srgbClr val="161616"/>
                </a:solidFill>
                <a:latin typeface="Calibri"/>
                <a:ea typeface="SimSun"/>
              </a:rPr>
              <a:t>Sites des lycées</a:t>
            </a:r>
            <a:endParaRPr dirty="0"/>
          </a:p>
        </p:txBody>
      </p:sp>
      <p:pic>
        <p:nvPicPr>
          <p:cNvPr id="440" name="Imag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360" y="2997000"/>
            <a:ext cx="1511640" cy="151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279440" y="773280"/>
            <a:ext cx="183960" cy="3963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34" name="CustomShape 2"/>
          <p:cNvSpPr/>
          <p:nvPr/>
        </p:nvSpPr>
        <p:spPr>
          <a:xfrm>
            <a:off x="395640" y="1660320"/>
            <a:ext cx="8496720" cy="1557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000000"/>
                </a:solidFill>
                <a:latin typeface="Calibri"/>
                <a:ea typeface="MS Gothic"/>
              </a:rPr>
              <a:t>Des journées de classe organisées différemment du collège: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400" b="1" dirty="0">
                <a:solidFill>
                  <a:srgbClr val="000000"/>
                </a:solidFill>
                <a:latin typeface="Calibri"/>
                <a:ea typeface="MS Gothic"/>
              </a:rPr>
              <a:t>	</a:t>
            </a:r>
            <a:endParaRPr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fr-FR" sz="2400" b="1" dirty="0">
                <a:solidFill>
                  <a:srgbClr val="884DA7"/>
                </a:solidFill>
                <a:latin typeface="Calibri"/>
                <a:ea typeface="MS Gothic"/>
              </a:rPr>
              <a:t>Des enseignements généraux </a:t>
            </a:r>
            <a:r>
              <a:rPr lang="fr-FR" sz="2400" b="1" dirty="0">
                <a:solidFill>
                  <a:srgbClr val="000000"/>
                </a:solidFill>
                <a:latin typeface="Calibri"/>
                <a:ea typeface="MS Gothic"/>
              </a:rPr>
              <a:t>(français, maths, histoire-géo, langues vivantes, EPS, physique et chimie, arts appliqués).</a:t>
            </a:r>
            <a:endParaRPr dirty="0"/>
          </a:p>
        </p:txBody>
      </p:sp>
      <p:sp>
        <p:nvSpPr>
          <p:cNvPr id="235" name="CustomShape 3"/>
          <p:cNvSpPr/>
          <p:nvPr/>
        </p:nvSpPr>
        <p:spPr>
          <a:xfrm>
            <a:off x="395640" y="3443400"/>
            <a:ext cx="84967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Des enseignements professionnels </a:t>
            </a:r>
            <a:r>
              <a:rPr lang="fr-FR" sz="2400" b="1">
                <a:solidFill>
                  <a:srgbClr val="000000"/>
                </a:solidFill>
                <a:latin typeface="Calibri"/>
                <a:ea typeface="MS Gothic"/>
              </a:rPr>
              <a:t>(en atelier, laboratoire ou salle  informatique)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Calibri"/>
                <a:ea typeface="MS Gothic"/>
              </a:rPr>
              <a:t>- afin d’y apprendre les techniques et les gestes professionnels 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Calibri"/>
                <a:ea typeface="MS Gothic"/>
              </a:rPr>
              <a:t>- à l’aide d’outils et matériels spécifiques.</a:t>
            </a:r>
            <a:endParaRPr/>
          </a:p>
        </p:txBody>
      </p:sp>
      <p:sp>
        <p:nvSpPr>
          <p:cNvPr id="236" name="CustomShape 4"/>
          <p:cNvSpPr/>
          <p:nvPr/>
        </p:nvSpPr>
        <p:spPr>
          <a:xfrm>
            <a:off x="395640" y="5301360"/>
            <a:ext cx="84967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Des périodes de formation en milieu professionnel </a:t>
            </a:r>
            <a:r>
              <a:rPr lang="fr-FR" sz="2400" b="1">
                <a:solidFill>
                  <a:srgbClr val="000000"/>
                </a:solidFill>
                <a:latin typeface="Calibri"/>
                <a:ea typeface="MS Gothic"/>
              </a:rPr>
              <a:t>: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Calibri"/>
                <a:ea typeface="MS Gothic"/>
              </a:rPr>
              <a:t>- 12 à 16 semaines en CAP réparties sur les 2 ans.</a:t>
            </a:r>
            <a:endParaRPr/>
          </a:p>
          <a:p>
            <a:pPr algn="just">
              <a:lnSpc>
                <a:spcPct val="100000"/>
              </a:lnSpc>
            </a:pPr>
            <a:r>
              <a:rPr lang="fr-FR" sz="2400" b="1">
                <a:solidFill>
                  <a:srgbClr val="000000"/>
                </a:solidFill>
                <a:latin typeface="Calibri"/>
                <a:ea typeface="MS Gothic"/>
              </a:rPr>
              <a:t>- 22 semaines en Bac professionnel réparties sur les 3 ans.</a:t>
            </a:r>
            <a:endParaRPr/>
          </a:p>
        </p:txBody>
      </p:sp>
      <p:sp>
        <p:nvSpPr>
          <p:cNvPr id="237" name="CustomShape 5"/>
          <p:cNvSpPr/>
          <p:nvPr/>
        </p:nvSpPr>
        <p:spPr>
          <a:xfrm>
            <a:off x="178920" y="315000"/>
            <a:ext cx="8856720" cy="55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Préparer un diplôme professionnel, apprendre un métier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35640" y="1124640"/>
            <a:ext cx="8964720" cy="56883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b="1" dirty="0">
                <a:solidFill>
                  <a:srgbClr val="884DA7"/>
                </a:solidFill>
                <a:latin typeface="Calibri"/>
              </a:rPr>
              <a:t>Test de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positionnement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à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l’entrée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au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lycée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pour les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élèves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2</a:t>
            </a:r>
            <a:r>
              <a:rPr lang="en-GB" sz="2000" b="1" baseline="30000" dirty="0">
                <a:solidFill>
                  <a:srgbClr val="000000"/>
                </a:solidFill>
                <a:latin typeface="Calibri"/>
              </a:rPr>
              <a:t>nde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professionnelle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et de 1</a:t>
            </a:r>
            <a:r>
              <a:rPr lang="en-GB" sz="2000" b="1" baseline="30000" dirty="0">
                <a:solidFill>
                  <a:srgbClr val="000000"/>
                </a:solidFill>
                <a:latin typeface="Calibri"/>
              </a:rPr>
              <a:t>ère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année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CAP :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permet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d’obtenir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un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profil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individuel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chaque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élève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.</a:t>
            </a:r>
            <a:endParaRPr sz="1600" dirty="0"/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Accompagnement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personnalisé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et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adapté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à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chaque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élève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.</a:t>
            </a:r>
            <a:endParaRPr sz="1600" dirty="0"/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Accompagnement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au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choix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l'orientation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.</a:t>
            </a:r>
            <a:endParaRPr sz="1600" dirty="0"/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b="1" dirty="0">
                <a:solidFill>
                  <a:srgbClr val="884DA7"/>
                </a:solidFill>
                <a:latin typeface="Calibri"/>
              </a:rPr>
              <a:t>La 2</a:t>
            </a:r>
            <a:r>
              <a:rPr lang="en-GB" sz="2000" b="1" baseline="30000" dirty="0">
                <a:solidFill>
                  <a:srgbClr val="884DA7"/>
                </a:solidFill>
                <a:latin typeface="Calibri"/>
              </a:rPr>
              <a:t>nde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professionnelle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organisée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par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famille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métiers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: un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parcours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l’élève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plus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progressif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et plus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lisible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.</a:t>
            </a:r>
            <a:endParaRPr sz="1600" dirty="0"/>
          </a:p>
          <a:p>
            <a:pPr algn="just">
              <a:lnSpc>
                <a:spcPct val="100000"/>
              </a:lnSpc>
            </a:pPr>
            <a:r>
              <a:rPr lang="en-GB" sz="2000" b="1" i="1" u="sng" dirty="0" err="1">
                <a:solidFill>
                  <a:srgbClr val="000000"/>
                </a:solidFill>
                <a:latin typeface="Calibri"/>
              </a:rPr>
              <a:t>Exemple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 : 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Métiers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 de la relation client.</a:t>
            </a:r>
            <a:endParaRPr sz="1600" dirty="0"/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b="1" dirty="0">
                <a:solidFill>
                  <a:srgbClr val="884DA7"/>
                </a:solidFill>
                <a:latin typeface="Calibri"/>
              </a:rPr>
              <a:t>Des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cours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884DA7"/>
                </a:solidFill>
                <a:latin typeface="Calibri"/>
              </a:rPr>
              <a:t>en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 "co-intervention"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 : des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enseignements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professionnels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seront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donnés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par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l'enseignant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référent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, qui sera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parfois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accompagné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par un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enseignant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français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ou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mathématiques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.</a:t>
            </a:r>
            <a:endParaRPr sz="1600" dirty="0"/>
          </a:p>
          <a:p>
            <a:pPr algn="just">
              <a:lnSpc>
                <a:spcPct val="100000"/>
              </a:lnSpc>
            </a:pPr>
            <a:r>
              <a:rPr lang="en-GB" sz="2000" b="1" i="1" u="sng" dirty="0" err="1">
                <a:solidFill>
                  <a:srgbClr val="000000"/>
                </a:solidFill>
                <a:latin typeface="Calibri"/>
              </a:rPr>
              <a:t>Objectif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 : 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rendre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 plus "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concrets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" les 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enseignements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généraux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 et 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leur</a:t>
            </a:r>
            <a:r>
              <a:rPr lang="en-GB" sz="2000" b="1" i="1" dirty="0">
                <a:solidFill>
                  <a:srgbClr val="000000"/>
                </a:solidFill>
                <a:latin typeface="Calibri"/>
              </a:rPr>
              <a:t> donner du </a:t>
            </a:r>
            <a:r>
              <a:rPr lang="en-GB" sz="2000" b="1" i="1" dirty="0" err="1">
                <a:solidFill>
                  <a:srgbClr val="000000"/>
                </a:solidFill>
                <a:latin typeface="Calibri"/>
              </a:rPr>
              <a:t>sens.</a:t>
            </a:r>
            <a:endParaRPr sz="1600" dirty="0"/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  <a:buFont typeface="Wingdings" charset="2"/>
              <a:buChar char=""/>
            </a:pPr>
            <a:r>
              <a:rPr lang="en-GB" sz="2000" b="1" dirty="0">
                <a:solidFill>
                  <a:srgbClr val="000000"/>
                </a:solidFill>
                <a:latin typeface="Calibri"/>
              </a:rPr>
              <a:t>Le </a:t>
            </a:r>
            <a:r>
              <a:rPr lang="en-GB" sz="2000" b="1" dirty="0">
                <a:solidFill>
                  <a:srgbClr val="884DA7"/>
                </a:solidFill>
                <a:latin typeface="Calibri"/>
              </a:rPr>
              <a:t>CAP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pourra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être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préparé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en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1, 2 </a:t>
            </a:r>
            <a:r>
              <a:rPr lang="en-GB" sz="2000" b="1" dirty="0" err="1">
                <a:solidFill>
                  <a:srgbClr val="000000"/>
                </a:solidFill>
                <a:latin typeface="Calibri"/>
              </a:rPr>
              <a:t>ou</a:t>
            </a:r>
            <a:r>
              <a:rPr lang="en-GB" sz="2000" b="1" dirty="0">
                <a:solidFill>
                  <a:srgbClr val="000000"/>
                </a:solidFill>
                <a:latin typeface="Calibri"/>
              </a:rPr>
              <a:t> 3 ans.</a:t>
            </a:r>
            <a:endParaRPr sz="1600" dirty="0"/>
          </a:p>
        </p:txBody>
      </p:sp>
      <p:sp>
        <p:nvSpPr>
          <p:cNvPr id="239" name="CustomShape 2"/>
          <p:cNvSpPr/>
          <p:nvPr/>
        </p:nvSpPr>
        <p:spPr>
          <a:xfrm>
            <a:off x="143640" y="44640"/>
            <a:ext cx="8856720" cy="55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La transformation de la voie professionnelle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515600" y="1928880"/>
            <a:ext cx="2408040" cy="631800"/>
          </a:xfrm>
          <a:prstGeom prst="rect">
            <a:avLst/>
          </a:prstGeom>
          <a:noFill/>
          <a:ln w="9360">
            <a:noFill/>
          </a:ln>
        </p:spPr>
        <p:txBody>
          <a:bodyPr lIns="82800" tIns="41400" rIns="82800" bIns="41400"/>
          <a:lstStyle/>
          <a:p>
            <a:pPr algn="ctr">
              <a:lnSpc>
                <a:spcPct val="100000"/>
              </a:lnSpc>
            </a:pPr>
            <a:r>
              <a:rPr lang="fr-FR" sz="3600" b="1">
                <a:solidFill>
                  <a:srgbClr val="884DA7"/>
                </a:solidFill>
                <a:latin typeface="Comic Sans MS"/>
                <a:ea typeface="MS Gothic"/>
              </a:rPr>
              <a:t>BAC PRO</a:t>
            </a:r>
            <a:endParaRPr/>
          </a:p>
        </p:txBody>
      </p:sp>
      <p:sp>
        <p:nvSpPr>
          <p:cNvPr id="241" name="CustomShape 2"/>
          <p:cNvSpPr/>
          <p:nvPr/>
        </p:nvSpPr>
        <p:spPr>
          <a:xfrm>
            <a:off x="6520320" y="2825640"/>
            <a:ext cx="879840" cy="913320"/>
          </a:xfrm>
          <a:prstGeom prst="rect">
            <a:avLst/>
          </a:prstGeom>
          <a:noFill/>
          <a:ln w="9360">
            <a:noFill/>
          </a:ln>
        </p:spPr>
        <p:txBody>
          <a:bodyPr wrap="none" lIns="82800" tIns="41400" rIns="82800" bIns="41400"/>
          <a:lstStyle/>
          <a:p>
            <a:pPr algn="ctr">
              <a:lnSpc>
                <a:spcPct val="100000"/>
              </a:lnSpc>
            </a:pPr>
            <a:r>
              <a:rPr lang="fr-FR" sz="3600" b="1">
                <a:solidFill>
                  <a:srgbClr val="884DA7"/>
                </a:solidFill>
                <a:latin typeface="Comic Sans MS"/>
                <a:ea typeface="MS Gothic"/>
              </a:rPr>
              <a:t>CAP</a:t>
            </a:r>
            <a:endParaRPr/>
          </a:p>
          <a:p>
            <a:pPr algn="ctr">
              <a:lnSpc>
                <a:spcPct val="85000"/>
              </a:lnSpc>
            </a:pPr>
            <a:r>
              <a:rPr lang="fr-FR" sz="1000" b="1">
                <a:solidFill>
                  <a:srgbClr val="1B0D1C"/>
                </a:solidFill>
                <a:latin typeface="Calibri"/>
                <a:ea typeface="MS Gothic"/>
              </a:rPr>
              <a:t>CERTIFICAT D’APTITUDE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000" b="1">
                <a:solidFill>
                  <a:srgbClr val="1B0D1C"/>
                </a:solidFill>
                <a:latin typeface="Calibri"/>
                <a:ea typeface="MS Gothic"/>
              </a:rPr>
              <a:t>PROFESSIONNELLE</a:t>
            </a:r>
            <a:endParaRPr/>
          </a:p>
        </p:txBody>
      </p:sp>
      <p:sp>
        <p:nvSpPr>
          <p:cNvPr id="242" name="CustomShape 3"/>
          <p:cNvSpPr/>
          <p:nvPr/>
        </p:nvSpPr>
        <p:spPr>
          <a:xfrm>
            <a:off x="1331640" y="4929120"/>
            <a:ext cx="2785680" cy="9284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FEF86C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SECONDE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PROFESSIONNELLE</a:t>
            </a:r>
            <a:endParaRPr/>
          </a:p>
        </p:txBody>
      </p:sp>
      <p:sp>
        <p:nvSpPr>
          <p:cNvPr id="243" name="CustomShape 4"/>
          <p:cNvSpPr/>
          <p:nvPr/>
        </p:nvSpPr>
        <p:spPr>
          <a:xfrm>
            <a:off x="1331640" y="3786120"/>
            <a:ext cx="2785680" cy="9284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FEF86C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PREMIERE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PROFESSIONNELLE</a:t>
            </a:r>
            <a:endParaRPr/>
          </a:p>
        </p:txBody>
      </p:sp>
      <p:sp>
        <p:nvSpPr>
          <p:cNvPr id="244" name="CustomShape 5"/>
          <p:cNvSpPr/>
          <p:nvPr/>
        </p:nvSpPr>
        <p:spPr>
          <a:xfrm>
            <a:off x="1331640" y="2643120"/>
            <a:ext cx="2785680" cy="9284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FEF86C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TERMINALE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PROFESSIONNELLE</a:t>
            </a:r>
            <a:endParaRPr/>
          </a:p>
        </p:txBody>
      </p:sp>
      <p:sp>
        <p:nvSpPr>
          <p:cNvPr id="245" name="CustomShape 6"/>
          <p:cNvSpPr/>
          <p:nvPr/>
        </p:nvSpPr>
        <p:spPr>
          <a:xfrm>
            <a:off x="6156000" y="3786120"/>
            <a:ext cx="1670040" cy="20714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/>
              </a:gs>
              <a:gs pos="100000">
                <a:srgbClr val="FEF86C"/>
              </a:gs>
            </a:gsLst>
            <a:path path="circle"/>
          </a:gradFill>
          <a:ln w="38160">
            <a:solidFill>
              <a:srgbClr val="884DA7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Formation en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884DA7"/>
                </a:solidFill>
                <a:latin typeface="Calibri"/>
                <a:ea typeface="MS Gothic"/>
              </a:rPr>
              <a:t>1 à 3 ans</a:t>
            </a:r>
            <a:endParaRPr/>
          </a:p>
        </p:txBody>
      </p:sp>
      <p:sp>
        <p:nvSpPr>
          <p:cNvPr id="246" name="CustomShape 7"/>
          <p:cNvSpPr/>
          <p:nvPr/>
        </p:nvSpPr>
        <p:spPr>
          <a:xfrm>
            <a:off x="214200" y="6286680"/>
            <a:ext cx="8715240" cy="499680"/>
          </a:xfrm>
          <a:prstGeom prst="roundRect">
            <a:avLst>
              <a:gd name="adj" fmla="val 16667"/>
            </a:avLst>
          </a:prstGeom>
          <a:solidFill>
            <a:srgbClr val="884DA7"/>
          </a:solidFill>
          <a:ln w="76320">
            <a:solidFill>
              <a:srgbClr val="E6CDE7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1">
                <a:solidFill>
                  <a:srgbClr val="FEF86C"/>
                </a:solidFill>
                <a:latin typeface="Calibri"/>
                <a:ea typeface="MS Gothic"/>
              </a:rPr>
              <a:t>T R O I S I E M E</a:t>
            </a:r>
            <a:endParaRPr/>
          </a:p>
        </p:txBody>
      </p:sp>
      <p:sp>
        <p:nvSpPr>
          <p:cNvPr id="247" name="CustomShape 8"/>
          <p:cNvSpPr/>
          <p:nvPr/>
        </p:nvSpPr>
        <p:spPr>
          <a:xfrm>
            <a:off x="2345400" y="5929200"/>
            <a:ext cx="713880" cy="285480"/>
          </a:xfrm>
          <a:prstGeom prst="triangle">
            <a:avLst>
              <a:gd name="adj" fmla="val 50000"/>
            </a:avLst>
          </a:prstGeom>
          <a:solidFill>
            <a:srgbClr val="FEF86C"/>
          </a:solidFill>
          <a:ln w="28440">
            <a:solidFill>
              <a:srgbClr val="884DA7"/>
            </a:solidFill>
            <a:round/>
          </a:ln>
        </p:spPr>
      </p:sp>
      <p:sp>
        <p:nvSpPr>
          <p:cNvPr id="248" name="CustomShape 9"/>
          <p:cNvSpPr/>
          <p:nvPr/>
        </p:nvSpPr>
        <p:spPr>
          <a:xfrm>
            <a:off x="6602400" y="5929200"/>
            <a:ext cx="713880" cy="285480"/>
          </a:xfrm>
          <a:prstGeom prst="triangle">
            <a:avLst>
              <a:gd name="adj" fmla="val 50000"/>
            </a:avLst>
          </a:prstGeom>
          <a:solidFill>
            <a:srgbClr val="FEF86C"/>
          </a:solidFill>
          <a:ln w="28440">
            <a:solidFill>
              <a:srgbClr val="884DA7"/>
            </a:solidFill>
            <a:round/>
          </a:ln>
        </p:spPr>
      </p:sp>
      <p:sp>
        <p:nvSpPr>
          <p:cNvPr id="249" name="CustomShape 10"/>
          <p:cNvSpPr/>
          <p:nvPr/>
        </p:nvSpPr>
        <p:spPr>
          <a:xfrm flipH="1">
            <a:off x="4284000" y="4149000"/>
            <a:ext cx="1656000" cy="360"/>
          </a:xfrm>
          <a:prstGeom prst="straightConnector1">
            <a:avLst/>
          </a:prstGeom>
          <a:noFill/>
          <a:ln w="50760">
            <a:solidFill>
              <a:srgbClr val="884DA7"/>
            </a:solidFill>
            <a:custDash>
              <a:ds d="564000" sp="423000"/>
            </a:custDash>
            <a:round/>
            <a:tailEnd type="arrow" w="med" len="med"/>
          </a:ln>
        </p:spPr>
      </p:sp>
      <p:sp>
        <p:nvSpPr>
          <p:cNvPr id="250" name="CustomShape 11"/>
          <p:cNvSpPr/>
          <p:nvPr/>
        </p:nvSpPr>
        <p:spPr>
          <a:xfrm flipH="1" flipV="1">
            <a:off x="6205680" y="2018880"/>
            <a:ext cx="359640" cy="575640"/>
          </a:xfrm>
          <a:prstGeom prst="straightConnector1">
            <a:avLst/>
          </a:prstGeom>
          <a:noFill/>
          <a:ln w="50760">
            <a:solidFill>
              <a:srgbClr val="884DA7"/>
            </a:solidFill>
            <a:round/>
            <a:tailEnd type="arrow" w="med" len="med"/>
          </a:ln>
        </p:spPr>
      </p:sp>
      <p:sp>
        <p:nvSpPr>
          <p:cNvPr id="251" name="CustomShape 12"/>
          <p:cNvSpPr/>
          <p:nvPr/>
        </p:nvSpPr>
        <p:spPr>
          <a:xfrm>
            <a:off x="4284000" y="1260720"/>
            <a:ext cx="2304000" cy="51156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BBAE98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Vie Active</a:t>
            </a:r>
            <a:endParaRPr/>
          </a:p>
        </p:txBody>
      </p:sp>
      <p:sp>
        <p:nvSpPr>
          <p:cNvPr id="252" name="CustomShape 13"/>
          <p:cNvSpPr/>
          <p:nvPr/>
        </p:nvSpPr>
        <p:spPr>
          <a:xfrm>
            <a:off x="179640" y="1268640"/>
            <a:ext cx="2232000" cy="5122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BBAE98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 b="1">
                <a:solidFill>
                  <a:srgbClr val="161616"/>
                </a:solidFill>
                <a:latin typeface="Calibri"/>
                <a:ea typeface="MS Gothic"/>
              </a:rPr>
              <a:t>Poursuite d’études</a:t>
            </a:r>
            <a:endParaRPr/>
          </a:p>
        </p:txBody>
      </p:sp>
      <p:sp>
        <p:nvSpPr>
          <p:cNvPr id="253" name="CustomShape 14"/>
          <p:cNvSpPr/>
          <p:nvPr/>
        </p:nvSpPr>
        <p:spPr>
          <a:xfrm flipV="1">
            <a:off x="3996000" y="1995120"/>
            <a:ext cx="431640" cy="575640"/>
          </a:xfrm>
          <a:prstGeom prst="straightConnector1">
            <a:avLst/>
          </a:prstGeom>
          <a:noFill/>
          <a:ln w="50760">
            <a:solidFill>
              <a:srgbClr val="884DA7"/>
            </a:solidFill>
            <a:round/>
            <a:tailEnd type="arrow" w="med" len="med"/>
          </a:ln>
        </p:spPr>
      </p:sp>
      <p:sp>
        <p:nvSpPr>
          <p:cNvPr id="254" name="CustomShape 15"/>
          <p:cNvSpPr/>
          <p:nvPr/>
        </p:nvSpPr>
        <p:spPr>
          <a:xfrm flipH="1" flipV="1">
            <a:off x="1186560" y="1988280"/>
            <a:ext cx="287640" cy="575640"/>
          </a:xfrm>
          <a:prstGeom prst="straightConnector1">
            <a:avLst/>
          </a:prstGeom>
          <a:noFill/>
          <a:ln w="50760">
            <a:solidFill>
              <a:srgbClr val="884DA7"/>
            </a:solidFill>
            <a:round/>
            <a:tailEnd type="arrow" w="med" len="med"/>
          </a:ln>
        </p:spPr>
      </p:sp>
      <p:sp>
        <p:nvSpPr>
          <p:cNvPr id="255" name="CustomShape 16"/>
          <p:cNvSpPr/>
          <p:nvPr/>
        </p:nvSpPr>
        <p:spPr>
          <a:xfrm>
            <a:off x="143640" y="126360"/>
            <a:ext cx="8856720" cy="55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fr-FR" sz="3200" b="1" dirty="0">
                <a:solidFill>
                  <a:srgbClr val="884DA7"/>
                </a:solidFill>
                <a:latin typeface="+mj-lt"/>
                <a:ea typeface="MS Gothic"/>
              </a:rPr>
              <a:t>Parcours de la voie professionnelle</a:t>
            </a: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1"/>
          <p:cNvSpPr txBox="1"/>
          <p:nvPr/>
        </p:nvSpPr>
        <p:spPr>
          <a:xfrm>
            <a:off x="785786" y="285728"/>
            <a:ext cx="7429552" cy="104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480" tIns="44240" rIns="88480" bIns="44240" anchor="t" anchorCtr="0">
            <a:spAutoFit/>
          </a:bodyPr>
          <a:lstStyle/>
          <a:p>
            <a:pPr algn="ctr"/>
            <a:r>
              <a:rPr lang="fr-FR" sz="31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Exemples de bacs professionnels </a:t>
            </a:r>
            <a:endParaRPr dirty="0"/>
          </a:p>
          <a:p>
            <a:pPr algn="ctr"/>
            <a:r>
              <a:rPr lang="fr-FR" sz="31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 familles de métiers </a:t>
            </a:r>
            <a:endParaRPr sz="31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48229" y="1353937"/>
            <a:ext cx="4523772" cy="2495617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FAMILLE : CONSTRUCTION DURABLE DU BATIMENT ET DES TRAVAUX PUBLICS</a:t>
            </a:r>
            <a:endParaRPr lang="fr-FR" sz="1600"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Travaux publics</a:t>
            </a:r>
            <a:endParaRPr lang="fr-FR"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Ouvrages du bâtiment : métallerie</a:t>
            </a:r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Aménagement et finitions du bâtiment</a:t>
            </a:r>
            <a:endParaRPr lang="fr-FR" dirty="0"/>
          </a:p>
          <a:p>
            <a:pPr algn="ctr"/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1"/>
          <p:cNvSpPr/>
          <p:nvPr/>
        </p:nvSpPr>
        <p:spPr>
          <a:xfrm>
            <a:off x="4791528" y="4281340"/>
            <a:ext cx="4190919" cy="2408774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FAMILLE : METIERS DE L’AGENCEMENT, DE LA MENUISERIE ET DE L’AMEUBLEMENT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Technicien menuisier agenceur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Etude de réalisation d’agencement</a:t>
            </a:r>
            <a:endParaRPr dirty="0"/>
          </a:p>
          <a:p>
            <a:pPr algn="ctr"/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… 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1"/>
          <p:cNvSpPr/>
          <p:nvPr/>
        </p:nvSpPr>
        <p:spPr>
          <a:xfrm>
            <a:off x="4774493" y="1664090"/>
            <a:ext cx="4285253" cy="2492254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FAMILLE : METIERS DES INDUSTRIES GRAPHIQUES ET DE LA COMMUNICATION</a:t>
            </a:r>
            <a:endParaRPr sz="1600"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Réalisation de produits imprimés et </a:t>
            </a:r>
            <a:r>
              <a:rPr lang="fr-FR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plurimédia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Façonnage de produits imprimés, routage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456004" y="4148380"/>
            <a:ext cx="4290719" cy="2492254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sz="1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FAMILLE : METIERS DE LA REALISATION D’ENSEMBLE MECANIQUES ET INDUSTRIELS</a:t>
            </a:r>
            <a:endParaRPr sz="1600"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Fonderie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Microtechniques</a:t>
            </a:r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Technicien en chaudronnerie industrielle</a:t>
            </a:r>
            <a:endParaRPr dirty="0"/>
          </a:p>
          <a:p>
            <a:pPr algn="ctr"/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"/>
          <p:cNvSpPr txBox="1"/>
          <p:nvPr/>
        </p:nvSpPr>
        <p:spPr>
          <a:xfrm>
            <a:off x="785786" y="285728"/>
            <a:ext cx="7429552" cy="152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480" tIns="44240" rIns="88480" bIns="44240" anchor="t" anchorCtr="0">
            <a:spAutoFit/>
          </a:bodyPr>
          <a:lstStyle/>
          <a:p>
            <a:pPr algn="ctr"/>
            <a:r>
              <a:rPr lang="fr-FR" sz="31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Exemples de bacs professionnels </a:t>
            </a:r>
            <a:endParaRPr lang="fr-FR" sz="3200" dirty="0"/>
          </a:p>
          <a:p>
            <a:pPr algn="ctr"/>
            <a:r>
              <a:rPr lang="fr-FR" sz="31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 familles de métiers</a:t>
            </a:r>
          </a:p>
          <a:p>
            <a:pPr algn="ctr"/>
            <a:endParaRPr sz="3100" b="1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3" name="Google Shape;363;p22"/>
          <p:cNvSpPr/>
          <p:nvPr/>
        </p:nvSpPr>
        <p:spPr>
          <a:xfrm>
            <a:off x="71405" y="1221411"/>
            <a:ext cx="4071971" cy="3543599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FAMILLE : METIERS DE LA GESTION ADMINISTRATIVE, DU TRANSPORT ET DE LA LOGISTIQUE</a:t>
            </a:r>
            <a:endParaRPr sz="1700"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Logistique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Organisation de transport de marchandises</a:t>
            </a:r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Assistance à la gestion des organisations et de leurs activités </a:t>
            </a:r>
            <a:r>
              <a:rPr lang="fr-FR" sz="15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aGOrA</a:t>
            </a:r>
            <a:r>
              <a:rPr lang="fr-FR" sz="15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(ex GA)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2"/>
          <p:cNvSpPr/>
          <p:nvPr/>
        </p:nvSpPr>
        <p:spPr>
          <a:xfrm>
            <a:off x="4143377" y="1221412"/>
            <a:ext cx="4745642" cy="2723303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FAMILLE : METIERS DES TRANSITIONS NUMERIQUES ET  ENERGETIQUES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700"/>
            </a:pPr>
            <a:r>
              <a:rPr lang="fr-FR" sz="15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-Systèmes numériques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Métiers de l’électricité et de ses environnements connectés</a:t>
            </a:r>
            <a:endParaRPr dirty="0"/>
          </a:p>
          <a:p>
            <a:pPr marL="253975" indent="-253975" algn="ctr">
              <a:buFontTx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Technicien du froid et du conditionnement d’air</a:t>
            </a:r>
          </a:p>
          <a:p>
            <a:pPr algn="ctr"/>
            <a:r>
              <a:rPr lang="fr-FR" sz="15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…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542893" y="4880399"/>
            <a:ext cx="3814779" cy="1854131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FAMILLE : METIERS DE LA RELATION CLIENT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Métiers du commerce et de la vente</a:t>
            </a:r>
            <a:endParaRPr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métiers de l’accueil 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2"/>
          <p:cNvSpPr/>
          <p:nvPr/>
        </p:nvSpPr>
        <p:spPr>
          <a:xfrm>
            <a:off x="4457857" y="3774462"/>
            <a:ext cx="4457856" cy="2903844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480" tIns="44240" rIns="88480" bIns="44240" anchor="t" anchorCtr="0">
            <a:noAutofit/>
          </a:bodyPr>
          <a:lstStyle/>
          <a:p>
            <a:pPr algn="ctr"/>
            <a:r>
              <a:rPr lang="fr-FR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FAMILLE : METIERS DE LA MAINTENANCE DES MATERIELS ET DES VEHICULES</a:t>
            </a:r>
            <a:endParaRPr sz="1700" dirty="0"/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Maintenance des véhicules option A voitures particulières, option B Véhicules de transport routier, option C motocycles</a:t>
            </a:r>
          </a:p>
          <a:p>
            <a:pPr indent="-95946" algn="ctr">
              <a:buClr>
                <a:srgbClr val="000000"/>
              </a:buClr>
              <a:buSzPts val="1700"/>
              <a:buFont typeface="Arial"/>
              <a:buChar char="-"/>
            </a:pPr>
            <a:r>
              <a:rPr lang="fr-FR" sz="15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Maintenance des matériels</a:t>
            </a:r>
            <a:endParaRPr dirty="0"/>
          </a:p>
          <a:p>
            <a:pPr algn="ctr"/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2889</Words>
  <Application>Microsoft Office PowerPoint</Application>
  <PresentationFormat>Affichage à l'écran (4:3)</PresentationFormat>
  <Paragraphs>602</Paragraphs>
  <Slides>45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45</vt:i4>
      </vt:variant>
    </vt:vector>
  </HeadingPairs>
  <TitlesOfParts>
    <vt:vector size="66" baseType="lpstr">
      <vt:lpstr>MS Gothic</vt:lpstr>
      <vt:lpstr>SimSun</vt:lpstr>
      <vt:lpstr>Arial</vt:lpstr>
      <vt:lpstr>Book Antiqua</vt:lpstr>
      <vt:lpstr>Calibri</vt:lpstr>
      <vt:lpstr>Comic Sans MS</vt:lpstr>
      <vt:lpstr>Courier New</vt:lpstr>
      <vt:lpstr>DejaVu Sans</vt:lpstr>
      <vt:lpstr>inherit</vt:lpstr>
      <vt:lpstr>Lucida Handwriting</vt:lpstr>
      <vt:lpstr>Lucida Sans</vt:lpstr>
      <vt:lpstr>Sophie</vt:lpstr>
      <vt:lpstr>StarSymbol</vt:lpstr>
      <vt:lpstr>Times New Roman</vt:lpstr>
      <vt:lpstr>Wingdings</vt:lpstr>
      <vt:lpstr>Wingdings 2</vt:lpstr>
      <vt:lpstr>Wingdings 3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Téléservices  Orientation Affectation Inscription</vt:lpstr>
      <vt:lpstr>Présentation PowerPoint</vt:lpstr>
      <vt:lpstr>Le Téléservice orientation</vt:lpstr>
      <vt:lpstr>Calendrier Orientation</vt:lpstr>
      <vt:lpstr>Jusqu’à 3 demandes d’orientation possibles, en phase provisoire et en phase définitive :  </vt:lpstr>
      <vt:lpstr>Le Téléservice affectation</vt:lpstr>
      <vt:lpstr>Présentation PowerPoint</vt:lpstr>
      <vt:lpstr>Le Téléservice inscription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Catherine-Nicol Wilmet</dc:creator>
  <cp:lastModifiedBy>Catherine Wilmet</cp:lastModifiedBy>
  <cp:revision>80</cp:revision>
  <dcterms:modified xsi:type="dcterms:W3CDTF">2022-01-26T09:51:10Z</dcterms:modified>
</cp:coreProperties>
</file>